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442" r:id="rId3"/>
    <p:sldId id="258" r:id="rId4"/>
    <p:sldId id="259" r:id="rId5"/>
    <p:sldId id="443" r:id="rId6"/>
    <p:sldId id="299" r:id="rId7"/>
    <p:sldId id="444" r:id="rId8"/>
    <p:sldId id="445" r:id="rId9"/>
    <p:sldId id="446" r:id="rId10"/>
    <p:sldId id="447" r:id="rId11"/>
    <p:sldId id="448" r:id="rId12"/>
    <p:sldId id="449" r:id="rId13"/>
    <p:sldId id="288" r:id="rId14"/>
    <p:sldId id="451" r:id="rId15"/>
    <p:sldId id="450" r:id="rId16"/>
    <p:sldId id="452" r:id="rId17"/>
    <p:sldId id="453" r:id="rId18"/>
    <p:sldId id="454" r:id="rId19"/>
    <p:sldId id="315" r:id="rId20"/>
    <p:sldId id="455" r:id="rId21"/>
    <p:sldId id="456" r:id="rId22"/>
    <p:sldId id="457" r:id="rId23"/>
    <p:sldId id="481" r:id="rId24"/>
    <p:sldId id="482" r:id="rId25"/>
    <p:sldId id="483" r:id="rId26"/>
    <p:sldId id="484" r:id="rId27"/>
    <p:sldId id="485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65" r:id="rId36"/>
    <p:sldId id="466" r:id="rId37"/>
    <p:sldId id="467" r:id="rId38"/>
    <p:sldId id="468" r:id="rId39"/>
    <p:sldId id="469" r:id="rId40"/>
    <p:sldId id="470" r:id="rId41"/>
    <p:sldId id="474" r:id="rId42"/>
    <p:sldId id="471" r:id="rId43"/>
    <p:sldId id="473" r:id="rId44"/>
    <p:sldId id="472" r:id="rId45"/>
    <p:sldId id="475" r:id="rId46"/>
    <p:sldId id="476" r:id="rId47"/>
    <p:sldId id="477" r:id="rId48"/>
    <p:sldId id="478" r:id="rId49"/>
    <p:sldId id="479" r:id="rId50"/>
    <p:sldId id="480" r:id="rId51"/>
    <p:sldId id="268" r:id="rId52"/>
    <p:sldId id="269" r:id="rId53"/>
    <p:sldId id="270" r:id="rId54"/>
    <p:sldId id="321" r:id="rId55"/>
    <p:sldId id="266" r:id="rId56"/>
  </p:sldIdLst>
  <p:sldSz cx="9144000" cy="5143500" type="screen16x9"/>
  <p:notesSz cx="6858000" cy="9144000"/>
  <p:embeddedFontLst>
    <p:embeddedFont>
      <p:font typeface="Bebas Neue" panose="020B0604020202020204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MS UI Gothic" panose="020B0600070205080204" pitchFamily="34" charset="-128"/>
      <p:regular r:id="rId63"/>
    </p:embeddedFont>
    <p:embeddedFont>
      <p:font typeface="Overlock" panose="020B0604020202020204" charset="0"/>
      <p:regular r:id="rId64"/>
      <p:bold r:id="rId65"/>
      <p:italic r:id="rId66"/>
      <p:boldItalic r:id="rId67"/>
    </p:embeddedFont>
    <p:embeddedFont>
      <p:font typeface="Quattrocento Sans" panose="020B0604020202020204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90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8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6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06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6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0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0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svm-using-scikit-learn-in-python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oosting-algorithms-explained-d38f56ef3f30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5/11/quick-introduction-boosting-algorithms-machine-learning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datacamp.com/community/tutorials/adaboost-classifier-python" TargetMode="Externa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cv.com/svm-using-scikit-learn-in-python/" TargetMode="External"/><Relationship Id="rId7" Type="http://schemas.openxmlformats.org/officeDocument/2006/relationships/hyperlink" Target="https://medium.com/@MohammedS/performance-metrics-for-classification-problems-in-machine-learning-part-i-b085d432082b" TargetMode="External"/><Relationship Id="rId2" Type="http://schemas.openxmlformats.org/officeDocument/2006/relationships/hyperlink" Target="https://medium.com/the-owl/k-fold-cross-validation-in-keras-3ec4a3a00538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datacamp.com/community/tutorials/adaboost-classifier-python" TargetMode="External"/><Relationship Id="rId5" Type="http://schemas.openxmlformats.org/officeDocument/2006/relationships/hyperlink" Target="https://www.analyticsvidhya.com/blog/2015/11/quick-introduction-boosting-algorithms-machine-learning" TargetMode="External"/><Relationship Id="rId4" Type="http://schemas.openxmlformats.org/officeDocument/2006/relationships/hyperlink" Target="https://towardsdatascience.com/boosting-algorithms-explained-d38f56ef3f30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chive.ics.uci.edu/ml/datasets/iri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e-owl/k-fold-cross-validation-in-keras-3ec4a3a00538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>
            <a:spLocks noGrp="1"/>
          </p:cNvSpPr>
          <p:nvPr>
            <p:ph type="ctrTitle"/>
          </p:nvPr>
        </p:nvSpPr>
        <p:spPr>
          <a:xfrm>
            <a:off x="1372625" y="1308356"/>
            <a:ext cx="7125600" cy="11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dirty="0">
                <a:solidFill>
                  <a:srgbClr val="00F4AD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thematic Academy</a:t>
            </a:r>
            <a:endParaRPr dirty="0">
              <a:solidFill>
                <a:srgbClr val="00F4AD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100" name="Google Shape;100;p1"/>
          <p:cNvSpPr txBox="1">
            <a:spLocks noGrp="1"/>
          </p:cNvSpPr>
          <p:nvPr>
            <p:ph type="subTitle" idx="1"/>
          </p:nvPr>
        </p:nvSpPr>
        <p:spPr>
          <a:xfrm>
            <a:off x="1358375" y="2250925"/>
            <a:ext cx="35532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7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000"/>
              <a:buNone/>
            </a:pPr>
            <a:r>
              <a:rPr lang="en-US" b="1" dirty="0" err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Membangun</a:t>
            </a:r>
            <a:r>
              <a:rPr lang="en-US" b="1" dirty="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Model</a:t>
            </a:r>
            <a:endParaRPr b="1" dirty="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1371600" y="2571750"/>
            <a:ext cx="4450976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5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i="1" dirty="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Modul #11: </a:t>
            </a:r>
            <a:r>
              <a:rPr lang="en-US" sz="2400" b="1" i="1" dirty="0" err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Membangun</a:t>
            </a:r>
            <a:r>
              <a:rPr lang="en-US" sz="2400" b="1" i="1" dirty="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Model 1</a:t>
            </a:r>
            <a:endParaRPr sz="2400" b="1" i="1" dirty="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600D1-721C-4317-9A37-83A979A076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Hands 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6DA1A-2F7E-411A-9374-B8C7523F9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E7AC81-05F4-4F9D-A173-30440D66A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39" y="1820736"/>
            <a:ext cx="7048500" cy="2019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BF9CB3-F4B5-4DB9-8C0E-DEBC6C651FB7}"/>
              </a:ext>
            </a:extLst>
          </p:cNvPr>
          <p:cNvSpPr/>
          <p:nvPr/>
        </p:nvSpPr>
        <p:spPr>
          <a:xfrm>
            <a:off x="1046018" y="2646218"/>
            <a:ext cx="3685309" cy="2008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F93EFE-4CC7-491E-98CB-D61C065FCA0E}"/>
              </a:ext>
            </a:extLst>
          </p:cNvPr>
          <p:cNvSpPr txBox="1"/>
          <p:nvPr/>
        </p:nvSpPr>
        <p:spPr>
          <a:xfrm>
            <a:off x="5674659" y="2178424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 Cross Validation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43B719-F084-42FB-BF44-DA5B131F0E23}"/>
              </a:ext>
            </a:extLst>
          </p:cNvPr>
          <p:cNvCxnSpPr/>
          <p:nvPr/>
        </p:nvCxnSpPr>
        <p:spPr>
          <a:xfrm flipV="1">
            <a:off x="4798567" y="2373406"/>
            <a:ext cx="896267" cy="272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2103AA-E626-489F-9AB8-18D59B5589A3}"/>
              </a:ext>
            </a:extLst>
          </p:cNvPr>
          <p:cNvSpPr/>
          <p:nvPr/>
        </p:nvSpPr>
        <p:spPr>
          <a:xfrm>
            <a:off x="1149724" y="3314700"/>
            <a:ext cx="6252882" cy="4370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DEEE4-961E-4A00-98A1-87B0C1154880}"/>
              </a:ext>
            </a:extLst>
          </p:cNvPr>
          <p:cNvSpPr txBox="1"/>
          <p:nvPr/>
        </p:nvSpPr>
        <p:spPr>
          <a:xfrm>
            <a:off x="5116604" y="4202208"/>
            <a:ext cx="2496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Output </a:t>
            </a:r>
            <a:r>
              <a:rPr lang="en-US" sz="1200" dirty="0" err="1"/>
              <a:t>akurasi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setiap</a:t>
            </a:r>
            <a:r>
              <a:rPr lang="en-US" sz="1200" dirty="0"/>
              <a:t> fold</a:t>
            </a:r>
          </a:p>
          <a:p>
            <a:r>
              <a:rPr lang="en-US" sz="1200" dirty="0" err="1"/>
              <a:t>Akurasi</a:t>
            </a:r>
            <a:r>
              <a:rPr lang="en-US" sz="1200" dirty="0"/>
              <a:t> rata- rata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seluruh</a:t>
            </a:r>
            <a:r>
              <a:rPr lang="en-US" sz="1200" dirty="0"/>
              <a:t> fold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38C122-52B4-4CDE-9E24-B59CB63FD9E1}"/>
              </a:ext>
            </a:extLst>
          </p:cNvPr>
          <p:cNvCxnSpPr/>
          <p:nvPr/>
        </p:nvCxnSpPr>
        <p:spPr>
          <a:xfrm>
            <a:off x="5943600" y="3818969"/>
            <a:ext cx="376518" cy="383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514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Training – Validation – Testing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6DA1A-2F7E-411A-9374-B8C7523F9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11" name="Google Shape;212;ga9dd274de4_0_227">
            <a:extLst>
              <a:ext uri="{FF2B5EF4-FFF2-40B4-BE49-F238E27FC236}">
                <a16:creationId xmlns:a16="http://schemas.microsoft.com/office/drawing/2014/main" id="{2E8397BD-F4B9-4C81-BB88-37651EF047EB}"/>
              </a:ext>
            </a:extLst>
          </p:cNvPr>
          <p:cNvSpPr/>
          <p:nvPr/>
        </p:nvSpPr>
        <p:spPr>
          <a:xfrm>
            <a:off x="1145540" y="1563370"/>
            <a:ext cx="3352800" cy="46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00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Training</a:t>
            </a:r>
          </a:p>
        </p:txBody>
      </p:sp>
      <p:sp>
        <p:nvSpPr>
          <p:cNvPr id="13" name="Google Shape;213;ga9dd274de4_0_227">
            <a:extLst>
              <a:ext uri="{FF2B5EF4-FFF2-40B4-BE49-F238E27FC236}">
                <a16:creationId xmlns:a16="http://schemas.microsoft.com/office/drawing/2014/main" id="{A36BCAAA-9DC9-412F-BA01-E1B27CA359A0}"/>
              </a:ext>
            </a:extLst>
          </p:cNvPr>
          <p:cNvSpPr/>
          <p:nvPr/>
        </p:nvSpPr>
        <p:spPr>
          <a:xfrm>
            <a:off x="4498340" y="1563370"/>
            <a:ext cx="1676400" cy="466800"/>
          </a:xfrm>
          <a:prstGeom prst="rect">
            <a:avLst/>
          </a:prstGeom>
          <a:solidFill>
            <a:srgbClr val="00804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Quattrocento Sans" panose="020B0502050000020003"/>
                <a:sym typeface="Quattrocento Sans" panose="020B0502050000020003"/>
              </a:rPr>
              <a:t>Validation</a:t>
            </a:r>
          </a:p>
        </p:txBody>
      </p:sp>
      <p:sp>
        <p:nvSpPr>
          <p:cNvPr id="16" name="Google Shape;214;ga9dd274de4_0_227">
            <a:extLst>
              <a:ext uri="{FF2B5EF4-FFF2-40B4-BE49-F238E27FC236}">
                <a16:creationId xmlns:a16="http://schemas.microsoft.com/office/drawing/2014/main" id="{EE37E4F9-0271-427D-A1A3-E53B125400A5}"/>
              </a:ext>
            </a:extLst>
          </p:cNvPr>
          <p:cNvSpPr/>
          <p:nvPr/>
        </p:nvSpPr>
        <p:spPr>
          <a:xfrm>
            <a:off x="6174740" y="1563370"/>
            <a:ext cx="1676400" cy="466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Test</a:t>
            </a:r>
          </a:p>
        </p:txBody>
      </p:sp>
      <p:cxnSp>
        <p:nvCxnSpPr>
          <p:cNvPr id="17" name="Google Shape;215;ga9dd274de4_0_227">
            <a:extLst>
              <a:ext uri="{FF2B5EF4-FFF2-40B4-BE49-F238E27FC236}">
                <a16:creationId xmlns:a16="http://schemas.microsoft.com/office/drawing/2014/main" id="{7B483CDA-EDFB-4107-BA76-4B952409A26C}"/>
              </a:ext>
            </a:extLst>
          </p:cNvPr>
          <p:cNvCxnSpPr>
            <a:stCxn id="11" idx="2"/>
            <a:endCxn id="13" idx="2"/>
          </p:cNvCxnSpPr>
          <p:nvPr/>
        </p:nvCxnSpPr>
        <p:spPr>
          <a:xfrm rot="5400000" flipV="1">
            <a:off x="4079240" y="779780"/>
            <a:ext cx="3175" cy="2514600"/>
          </a:xfrm>
          <a:prstGeom prst="curvedConnector3">
            <a:avLst>
              <a:gd name="adj1" fmla="val 75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" name="Google Shape;216;ga9dd274de4_0_227">
            <a:extLst>
              <a:ext uri="{FF2B5EF4-FFF2-40B4-BE49-F238E27FC236}">
                <a16:creationId xmlns:a16="http://schemas.microsoft.com/office/drawing/2014/main" id="{EBE4C97C-D250-4AC9-B8AC-15E3C1A28B28}"/>
              </a:ext>
            </a:extLst>
          </p:cNvPr>
          <p:cNvSpPr/>
          <p:nvPr/>
        </p:nvSpPr>
        <p:spPr>
          <a:xfrm>
            <a:off x="2821940" y="2414270"/>
            <a:ext cx="1828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rgbClr val="00804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Model Selection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" name="Google Shape;217;ga9dd274de4_0_227">
            <a:extLst>
              <a:ext uri="{FF2B5EF4-FFF2-40B4-BE49-F238E27FC236}">
                <a16:creationId xmlns:a16="http://schemas.microsoft.com/office/drawing/2014/main" id="{0640D9D9-604F-4685-9DDA-FAD558D4EA67}"/>
              </a:ext>
            </a:extLst>
          </p:cNvPr>
          <p:cNvSpPr/>
          <p:nvPr/>
        </p:nvSpPr>
        <p:spPr>
          <a:xfrm>
            <a:off x="4650740" y="2414270"/>
            <a:ext cx="2286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>
                <a:solidFill>
                  <a:srgbClr val="99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Model assessment</a:t>
            </a:r>
            <a:endParaRPr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21" name="Google Shape;219;ga9dd274de4_0_227">
            <a:extLst>
              <a:ext uri="{FF2B5EF4-FFF2-40B4-BE49-F238E27FC236}">
                <a16:creationId xmlns:a16="http://schemas.microsoft.com/office/drawing/2014/main" id="{26224D85-859E-4EE2-8E0C-DD2B4536C83F}"/>
              </a:ext>
            </a:extLst>
          </p:cNvPr>
          <p:cNvCxnSpPr/>
          <p:nvPr/>
        </p:nvCxnSpPr>
        <p:spPr>
          <a:xfrm rot="16200000" flipH="1">
            <a:off x="5564840" y="731670"/>
            <a:ext cx="600" cy="2514600"/>
          </a:xfrm>
          <a:prstGeom prst="curvedConnector3">
            <a:avLst>
              <a:gd name="adj1" fmla="val 815173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F0BDE6D-05B7-4012-ADF5-A984F5E00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965" y="3223375"/>
            <a:ext cx="8210243" cy="1177360"/>
          </a:xfrm>
        </p:spPr>
        <p:txBody>
          <a:bodyPr>
            <a:normAutofit fontScale="55000" lnSpcReduction="20000"/>
          </a:bodyPr>
          <a:lstStyle/>
          <a:p>
            <a:pPr>
              <a:buSzPct val="60000"/>
            </a:pP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Model Selection :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Mengestimasi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performa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model - model yang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berbeda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untuk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memilih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model yang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terbaik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,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yaitu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model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dengan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minimum error </a:t>
            </a:r>
          </a:p>
          <a:p>
            <a:pPr>
              <a:buSzPct val="60000"/>
            </a:pP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Model Assessment : Dari model yang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terpilih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,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mengestimasi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error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untuk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data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baru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(data uji)</a:t>
            </a:r>
          </a:p>
        </p:txBody>
      </p:sp>
    </p:spTree>
    <p:extLst>
      <p:ext uri="{BB962C8B-B14F-4D97-AF65-F5344CB8AC3E}">
        <p14:creationId xmlns:p14="http://schemas.microsoft.com/office/powerpoint/2010/main" val="51773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Menentukan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Langkah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Eksperimen</a:t>
            </a:r>
            <a:endParaRPr lang="en-US" b="1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6DA1A-2F7E-411A-9374-B8C7523F9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F0BDE6D-05B7-4012-ADF5-A984F5E00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648" y="1312763"/>
            <a:ext cx="8330651" cy="1306612"/>
          </a:xfrm>
        </p:spPr>
        <p:txBody>
          <a:bodyPr>
            <a:normAutofit fontScale="62500" lnSpcReduction="20000"/>
          </a:bodyPr>
          <a:lstStyle/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Setiap metode memiliki parameter tertentu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Dilakukan eksperimen dengan beberapa variasi parameter 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Parameter yang menghasilkan model performa terbaik akan digunakan selanjutnya 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Beberapa strategi pencarian parameter untuk menghasilkan model terbaik 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123ADFF-B955-41EA-BA70-B4F013CA0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6980" y="2532023"/>
            <a:ext cx="2133103" cy="203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DE05EC9-4C4B-439D-A95D-7963D8218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2793" y="2511661"/>
            <a:ext cx="1986006" cy="188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59D11B1-E706-443D-80C9-45C386E1D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4945" y="2488802"/>
            <a:ext cx="1998377" cy="188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99B13C-113E-4D9F-9919-B0327A100E84}"/>
              </a:ext>
            </a:extLst>
          </p:cNvPr>
          <p:cNvSpPr/>
          <p:nvPr/>
        </p:nvSpPr>
        <p:spPr>
          <a:xfrm>
            <a:off x="3392654" y="4421263"/>
            <a:ext cx="24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/>
              <a:t>One Factor at A Time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E98928-746C-41BF-9223-0E801376E413}"/>
              </a:ext>
            </a:extLst>
          </p:cNvPr>
          <p:cNvSpPr/>
          <p:nvPr/>
        </p:nvSpPr>
        <p:spPr>
          <a:xfrm>
            <a:off x="5920445" y="4427987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/>
              <a:t>Grid Search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5667F9-17DF-441E-83B9-952CB63402CE}"/>
              </a:ext>
            </a:extLst>
          </p:cNvPr>
          <p:cNvSpPr/>
          <p:nvPr/>
        </p:nvSpPr>
        <p:spPr>
          <a:xfrm>
            <a:off x="1442127" y="4434708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b="1" dirty="0"/>
              <a:t>Best Guess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007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Parameter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Evaluasi</a:t>
            </a:r>
            <a:endParaRPr lang="en-US" b="1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709458" cy="35460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Klasifikasi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  <a:p>
            <a:pPr lvl="1"/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Akurasi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  <a:p>
            <a:pPr lvl="1"/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Presisi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  <a:p>
            <a:pPr lvl="1"/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Recall/Sensitivity</a:t>
            </a:r>
          </a:p>
          <a:p>
            <a:pPr lvl="1"/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Specificity</a:t>
            </a:r>
          </a:p>
          <a:p>
            <a:pPr lvl="1"/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F1-measure</a:t>
            </a:r>
          </a:p>
          <a:p>
            <a:pPr lvl="1"/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…  </a:t>
            </a:r>
          </a:p>
          <a:p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Regresi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</a:p>
          <a:p>
            <a:pPr lvl="1"/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MSE (Mean Squared Error)</a:t>
            </a:r>
          </a:p>
          <a:p>
            <a:pPr lvl="1"/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MAPE (Mean Absolute Percentage Error)</a:t>
            </a:r>
          </a:p>
          <a:p>
            <a:pPr lvl="1"/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…</a:t>
            </a:r>
          </a:p>
          <a:p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Klastering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</a:p>
          <a:p>
            <a:pPr lvl="1"/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Silhouette Score</a:t>
            </a:r>
          </a:p>
          <a:p>
            <a:pPr lvl="1"/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Davies-Bouldin Index</a:t>
            </a:r>
          </a:p>
          <a:p>
            <a:pPr lvl="1"/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…</a:t>
            </a:r>
          </a:p>
          <a:p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Parameter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Evaluasi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akan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dijelaskan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secara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 detail pada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modul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 –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modul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berikutnya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SzPct val="60000"/>
            </a:pP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Membangun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Skenario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Pemodelan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: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Pembagian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data  : data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latih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-uji, </a:t>
            </a:r>
            <a:r>
              <a:rPr lang="en-US" sz="24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-fold cross validation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Menentukan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Langkah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Eksperimen</a:t>
            </a:r>
            <a:endParaRPr lang="en-US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Parameter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Evaluasi</a:t>
            </a:r>
            <a:endParaRPr lang="en-US" sz="2800" dirty="0">
              <a:solidFill>
                <a:srgbClr val="0F3570"/>
              </a:solidFill>
              <a:latin typeface="Overlock" panose="02000506030000020004" pitchFamily="2" charset="0"/>
            </a:endParaRPr>
          </a:p>
          <a:p>
            <a:pPr>
              <a:buSzPct val="60000"/>
            </a:pPr>
            <a:r>
              <a:rPr lang="en-US" sz="2800" b="1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Membangun</a:t>
            </a:r>
            <a:r>
              <a:rPr lang="en-US" sz="2800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Model </a:t>
            </a:r>
            <a:r>
              <a:rPr lang="en-US" sz="2800" b="1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Klasifikasi</a:t>
            </a:r>
            <a:r>
              <a:rPr lang="en-US" sz="2800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Algoritma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klasifikasi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yang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diimplementasi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menggunakan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library,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yaitu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: k-NN, Decision Tree, Naïve Bayes, Support Vector Machine dan Boosting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Matriks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Performansi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Klasifikasi</a:t>
            </a:r>
            <a:endParaRPr lang="en-US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 marL="114300" indent="0">
              <a:buNone/>
            </a:pP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00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k – Nearest Neighbor (k-NN)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BFCE5-AF2B-499F-B536-D8346E960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30952"/>
            <a:ext cx="1746719" cy="2314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49C663-A57A-4D0A-83B9-A0867BE3C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313" y="1580027"/>
            <a:ext cx="1708747" cy="226397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4C4D2A-AE3D-45A3-81D7-0C0A8FA87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4765" y="1606922"/>
            <a:ext cx="4516393" cy="2613943"/>
          </a:xfrm>
        </p:spPr>
        <p:txBody>
          <a:bodyPr>
            <a:normAutofit fontScale="70000" lnSpcReduction="20000"/>
          </a:bodyPr>
          <a:lstStyle/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Algoritma : </a:t>
            </a:r>
          </a:p>
          <a:p>
            <a:pPr lvl="1"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Menentukan nilai k </a:t>
            </a:r>
          </a:p>
          <a:p>
            <a:pPr lvl="1"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Menghitung jarak antara data baru terhadap semua training data</a:t>
            </a:r>
          </a:p>
          <a:p>
            <a:pPr lvl="1"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Mengidentifikasi k nearest neighbor</a:t>
            </a:r>
          </a:p>
          <a:p>
            <a:pPr lvl="1"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Menentukan label/kelas data baru berdasarkan kelas k-nearest neighbor (dapat menggunakan voting)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8BE65-D406-479F-A7E0-84E656DD8ED3}"/>
              </a:ext>
            </a:extLst>
          </p:cNvPr>
          <p:cNvSpPr txBox="1"/>
          <p:nvPr/>
        </p:nvSpPr>
        <p:spPr>
          <a:xfrm>
            <a:off x="564776" y="3913089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Nearest Neighbor </a:t>
            </a:r>
            <a:r>
              <a:rPr lang="en-US" dirty="0" err="1"/>
              <a:t>terhadap</a:t>
            </a:r>
            <a:r>
              <a:rPr lang="en-US" dirty="0"/>
              <a:t> data </a:t>
            </a:r>
            <a:r>
              <a:rPr lang="en-US" dirty="0" err="1"/>
              <a:t>baru</a:t>
            </a:r>
            <a:r>
              <a:rPr lang="en-US" dirty="0"/>
              <a:t> (x)</a:t>
            </a:r>
          </a:p>
        </p:txBody>
      </p:sp>
    </p:spTree>
    <p:extLst>
      <p:ext uri="{BB962C8B-B14F-4D97-AF65-F5344CB8AC3E}">
        <p14:creationId xmlns:p14="http://schemas.microsoft.com/office/powerpoint/2010/main" val="4174288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Contoh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kasus</a:t>
            </a:r>
            <a:endParaRPr lang="en-US" b="1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13C44A-171B-4801-8A47-BAC333E2A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09" y="940486"/>
            <a:ext cx="4113904" cy="2189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6197FA-3BED-4DCE-98C3-0294B749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325" y="3231242"/>
            <a:ext cx="4643120" cy="162877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218" y="1324535"/>
            <a:ext cx="3415553" cy="2857500"/>
          </a:xfrm>
        </p:spPr>
        <p:txBody>
          <a:bodyPr>
            <a:normAutofit fontScale="70000" lnSpcReduction="20000"/>
          </a:bodyPr>
          <a:lstStyle/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Terdapat 4 data latih (P1, P2, P3, P4). Data memiliki dua atribut (x1 dan x2)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Data latih terdiri dari dua kelas (kelas BAD dan kelas GOOD)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Diperlukan klasifikasi untuk menentukan kelas dari data uji (P5). </a:t>
            </a:r>
          </a:p>
        </p:txBody>
      </p:sp>
    </p:spTree>
    <p:extLst>
      <p:ext uri="{BB962C8B-B14F-4D97-AF65-F5344CB8AC3E}">
        <p14:creationId xmlns:p14="http://schemas.microsoft.com/office/powerpoint/2010/main" val="359201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Contoh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kasus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(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lanjutan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D0F19-8431-45D6-8280-83060059C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" y="1741170"/>
            <a:ext cx="4709160" cy="2536190"/>
          </a:xfrm>
          <a:prstGeom prst="rect">
            <a:avLst/>
          </a:prstGeom>
        </p:spPr>
      </p:pic>
      <p:sp>
        <p:nvSpPr>
          <p:cNvPr id="10" name="Curved Up Arrow 4">
            <a:extLst>
              <a:ext uri="{FF2B5EF4-FFF2-40B4-BE49-F238E27FC236}">
                <a16:creationId xmlns:a16="http://schemas.microsoft.com/office/drawing/2014/main" id="{2EF7BBA4-893B-4ECA-864E-259407945BFE}"/>
              </a:ext>
            </a:extLst>
          </p:cNvPr>
          <p:cNvSpPr/>
          <p:nvPr/>
        </p:nvSpPr>
        <p:spPr>
          <a:xfrm>
            <a:off x="4353560" y="4350385"/>
            <a:ext cx="1279525" cy="47434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5CA9C-847A-4A12-9B85-ED5A97B2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380" y="2301875"/>
            <a:ext cx="4011295" cy="141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02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Kelebihan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dan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Kekurangan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b="1" i="1" dirty="0">
                <a:solidFill>
                  <a:srgbClr val="0F3570"/>
                </a:solidFill>
                <a:latin typeface="Overlock" panose="02000506030000020004" pitchFamily="2" charset="0"/>
              </a:rPr>
              <a:t>k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-NN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218" y="1381684"/>
            <a:ext cx="5630582" cy="3215715"/>
          </a:xfrm>
        </p:spPr>
        <p:txBody>
          <a:bodyPr>
            <a:normAutofit fontScale="70000" lnSpcReduction="20000"/>
          </a:bodyPr>
          <a:lstStyle/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Cocok untuk data numerik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Mudah dipahami dan diimplementasikan</a:t>
            </a:r>
          </a:p>
          <a:p>
            <a:pPr>
              <a:buSzPct val="60000"/>
            </a:pPr>
            <a:r>
              <a:rPr lang="it-IT" sz="28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</a:t>
            </a: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-NN merupakan </a:t>
            </a:r>
            <a:r>
              <a:rPr lang="it-IT" sz="28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lazy learner </a:t>
            </a: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(tidak membangun model secara eksplisit)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Penentuan label/kelas data baru membutuhkan </a:t>
            </a:r>
            <a:r>
              <a:rPr lang="it-IT" sz="28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computational cost</a:t>
            </a: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yang cukup tinggi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Perlu menentukan nilai k yang sesuai</a:t>
            </a:r>
          </a:p>
          <a:p>
            <a:pPr lvl="1"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Jika k terlalu kecil, sensitif terhadap noise</a:t>
            </a:r>
          </a:p>
          <a:p>
            <a:pPr lvl="1"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Jika k terlalu besar, nearest neigbor mungkin mencakup data dari kelas lain </a:t>
            </a:r>
          </a:p>
          <a:p>
            <a:pPr marL="114300" indent="0">
              <a:buSzPct val="60000"/>
              <a:buNone/>
            </a:pPr>
            <a:endParaRPr lang="it-IT" sz="28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F9CA1-84AF-4EEC-BE4B-919CC647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1626004"/>
            <a:ext cx="276923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3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Hands On</a:t>
            </a:r>
            <a:endParaRPr lang="en-US" b="1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B9FB-EE20-43AF-BA6F-B6E74DF50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DA03B-B1F2-4AF9-840B-A156F6D8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2" y="1676400"/>
            <a:ext cx="5667375" cy="217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3A0AA3-AACC-44ED-83FC-6AE7F21FAE5E}"/>
              </a:ext>
            </a:extLst>
          </p:cNvPr>
          <p:cNvSpPr/>
          <p:nvPr/>
        </p:nvSpPr>
        <p:spPr>
          <a:xfrm>
            <a:off x="1339850" y="2247900"/>
            <a:ext cx="2178050" cy="323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A61C83-D8E4-4C5A-992E-BBADF2A7E39C}"/>
              </a:ext>
            </a:extLst>
          </p:cNvPr>
          <p:cNvSpPr/>
          <p:nvPr/>
        </p:nvSpPr>
        <p:spPr>
          <a:xfrm>
            <a:off x="1339850" y="2666999"/>
            <a:ext cx="3556000" cy="5634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AE268-7A1D-410A-8330-754B2C340802}"/>
              </a:ext>
            </a:extLst>
          </p:cNvPr>
          <p:cNvSpPr txBox="1"/>
          <p:nvPr/>
        </p:nvSpPr>
        <p:spPr>
          <a:xfrm>
            <a:off x="4222750" y="2279650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k-NN Classifier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CECB76-3139-4697-AC46-D728EB89309F}"/>
              </a:ext>
            </a:extLst>
          </p:cNvPr>
          <p:cNvCxnSpPr/>
          <p:nvPr/>
        </p:nvCxnSpPr>
        <p:spPr>
          <a:xfrm>
            <a:off x="3568700" y="2409825"/>
            <a:ext cx="5969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215335-0828-477B-A264-B94A5EDA9E3C}"/>
              </a:ext>
            </a:extLst>
          </p:cNvPr>
          <p:cNvSpPr txBox="1"/>
          <p:nvPr/>
        </p:nvSpPr>
        <p:spPr>
          <a:xfrm>
            <a:off x="5759450" y="243084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Proses training data </a:t>
            </a:r>
            <a:r>
              <a:rPr lang="en-US" sz="1200" dirty="0" err="1"/>
              <a:t>latih</a:t>
            </a:r>
            <a:r>
              <a:rPr lang="en-US" sz="1200" dirty="0"/>
              <a:t>, </a:t>
            </a:r>
          </a:p>
          <a:p>
            <a:r>
              <a:rPr lang="en-US" sz="1200" dirty="0" err="1"/>
              <a:t>prediksi</a:t>
            </a:r>
            <a:r>
              <a:rPr lang="en-US" sz="1200" dirty="0"/>
              <a:t> data uji, </a:t>
            </a:r>
          </a:p>
          <a:p>
            <a:r>
              <a:rPr lang="en-US" sz="1200" dirty="0" err="1"/>
              <a:t>perhitungan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47BEB1-EA85-4D53-99C3-BE4E2438E2EB}"/>
              </a:ext>
            </a:extLst>
          </p:cNvPr>
          <p:cNvCxnSpPr>
            <a:endCxn id="14" idx="1"/>
          </p:cNvCxnSpPr>
          <p:nvPr/>
        </p:nvCxnSpPr>
        <p:spPr>
          <a:xfrm flipV="1">
            <a:off x="4943475" y="2754015"/>
            <a:ext cx="815975" cy="1320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6E2CB2-1115-4225-8852-812489D68F8A}"/>
              </a:ext>
            </a:extLst>
          </p:cNvPr>
          <p:cNvSpPr txBox="1"/>
          <p:nvPr/>
        </p:nvSpPr>
        <p:spPr>
          <a:xfrm>
            <a:off x="5892800" y="4038600"/>
            <a:ext cx="2133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Output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r>
              <a:rPr lang="en-US" sz="1200" dirty="0"/>
              <a:t> yang </a:t>
            </a:r>
            <a:r>
              <a:rPr lang="en-US" sz="1200" dirty="0" err="1"/>
              <a:t>dihasilkan</a:t>
            </a:r>
            <a:r>
              <a:rPr lang="en-US" sz="1200" dirty="0"/>
              <a:t> </a:t>
            </a:r>
            <a:r>
              <a:rPr lang="en-US" sz="1200" i="1" dirty="0"/>
              <a:t>k-NN classifier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A3A17-4278-4145-BDAE-40FBE2FD4D88}"/>
              </a:ext>
            </a:extLst>
          </p:cNvPr>
          <p:cNvCxnSpPr/>
          <p:nvPr/>
        </p:nvCxnSpPr>
        <p:spPr>
          <a:xfrm>
            <a:off x="4679950" y="3848100"/>
            <a:ext cx="1079500" cy="474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184116" y="3599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520" dirty="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Profil Pengajar</a:t>
            </a:r>
            <a:endParaRPr sz="2520" dirty="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id" sz="1500">
                <a:solidFill>
                  <a:srgbClr val="0F3570"/>
                </a:solidFill>
                <a:latin typeface="Bebas Neue"/>
                <a:ea typeface="Bebas Neue"/>
                <a:cs typeface="Bebas Neue"/>
                <a:sym typeface="Bebas Neue"/>
              </a:rPr>
              <a:t>DTS 2021</a:t>
            </a:r>
            <a:endParaRPr sz="1500">
              <a:solidFill>
                <a:srgbClr val="0F357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278600" y="910700"/>
            <a:ext cx="1686900" cy="211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633500" y="1731875"/>
            <a:ext cx="97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id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Pengajar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2138525" y="800125"/>
            <a:ext cx="54798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id" sz="1350" b="1" i="0" u="none" strike="noStrike" cap="none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Jabatan Akademik (tahun dan jabatan terakhir Pengajar)</a:t>
            </a:r>
            <a:endParaRPr sz="1050" b="1" i="0" u="none" strike="noStrike" cap="none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id" sz="1350" b="1" i="0" u="none" strike="noStrike" cap="none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Latarbelakang Pendidikan Pengajar</a:t>
            </a:r>
            <a:endParaRPr sz="1350" b="1" i="0" u="none" strike="noStrike" cap="none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lang="id" sz="1350" b="1" i="0" u="none" strike="noStrike" cap="none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AAA</a:t>
            </a:r>
            <a:endParaRPr sz="1350" b="1" i="0" u="none" strike="noStrike" cap="none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lang="id" sz="1350" b="1" i="0" u="none" strike="noStrike" cap="none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BBB</a:t>
            </a:r>
            <a:endParaRPr sz="1350" b="1" i="0" u="none" strike="noStrike" cap="none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lang="id" sz="1350" b="1" i="0" u="none" strike="noStrike" cap="none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CCC</a:t>
            </a:r>
            <a:endParaRPr sz="1350" b="1" i="0" u="none" strike="noStrike" cap="none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214311" marR="0" lvl="0" indent="-12858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1" i="0" u="none" strike="noStrike" cap="none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id" sz="1350" b="1" i="0" u="none" strike="noStrike" cap="none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Riwayat Pekerjaan</a:t>
            </a:r>
            <a:endParaRPr sz="1350" b="1" i="0" u="none" strike="noStrike" cap="none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lang="id" sz="1350" b="1" i="0" u="none" strike="noStrike" cap="none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AAA</a:t>
            </a:r>
            <a:endParaRPr sz="1350" b="1" i="0" u="none" strike="noStrike" cap="none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lang="id" sz="1350" b="1" i="0" u="none" strike="noStrike" cap="none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BBB</a:t>
            </a:r>
            <a:endParaRPr sz="1350" b="1" i="0" u="none" strike="noStrike" cap="none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3570"/>
              </a:buClr>
              <a:buSzPts val="1350"/>
              <a:buFont typeface="Overlock"/>
              <a:buChar char="●"/>
            </a:pPr>
            <a:r>
              <a:rPr lang="id" sz="1350" b="1" i="0" u="none" strike="noStrike" cap="none" dirty="0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CCC</a:t>
            </a:r>
            <a:endParaRPr sz="1350" b="1" i="0" u="none" strike="noStrike" cap="none" dirty="0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97750" y="3145100"/>
            <a:ext cx="5479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id" sz="1350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Contact Pengajar</a:t>
            </a:r>
            <a:endParaRPr sz="1350" b="1" i="0" u="none" strike="noStrike" cap="non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id" sz="1350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Ponsel :</a:t>
            </a:r>
            <a:endParaRPr sz="1350" b="1" i="0" u="none" strike="noStrike" cap="non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id" sz="1350" b="1" i="0" u="none" strike="noStrike" cap="none">
                <a:solidFill>
                  <a:srgbClr val="0F3570"/>
                </a:solidFill>
                <a:latin typeface="Overlock"/>
                <a:ea typeface="Overlock"/>
                <a:cs typeface="Overlock"/>
                <a:sym typeface="Overlock"/>
              </a:rPr>
              <a:t>Email   :</a:t>
            </a:r>
            <a:endParaRPr sz="1350" b="1" i="0" u="none" strike="noStrike" cap="none">
              <a:solidFill>
                <a:srgbClr val="0F357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Hands On 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(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lanjutan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)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B9FB-EE20-43AF-BA6F-B6E74DF50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FF5E68EA-64E8-4A8D-A67E-6037D07E7380}"/>
              </a:ext>
            </a:extLst>
          </p:cNvPr>
          <p:cNvGraphicFramePr>
            <a:graphicFrameLocks noGrp="1"/>
          </p:cNvGraphicFramePr>
          <p:nvPr/>
        </p:nvGraphicFramePr>
        <p:xfrm>
          <a:off x="1523998" y="1706303"/>
          <a:ext cx="60960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Keterangan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Contoh</a:t>
                      </a:r>
                      <a:r>
                        <a:rPr lang="en-US" sz="1200" dirty="0"/>
                        <a:t> Nilai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n_neighbors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Jumlah</a:t>
                      </a:r>
                      <a:r>
                        <a:rPr lang="en-US" sz="1200" dirty="0"/>
                        <a:t> Neighbor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Bilangan</a:t>
                      </a:r>
                      <a:r>
                        <a:rPr lang="en-US" sz="1200" dirty="0"/>
                        <a:t> Integer (1,2,3,4,….)</a:t>
                      </a:r>
                    </a:p>
                    <a:p>
                      <a:r>
                        <a:rPr lang="en-US" sz="1200" dirty="0"/>
                        <a:t>- Nilai default :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51A94C22-8AF7-49EE-9970-AD91BEF2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71" y="3072061"/>
            <a:ext cx="6948055" cy="11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13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Decision Tree Classifier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B9FB-EE20-43AF-BA6F-B6E74DF50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B66EB-FCDE-450E-8BF7-9C3E730BF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3" y="1530350"/>
            <a:ext cx="3884982" cy="282098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163F9E-1581-4CBE-BC99-1E762D930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4765" y="1606922"/>
            <a:ext cx="4516393" cy="2613943"/>
          </a:xfrm>
        </p:spPr>
        <p:txBody>
          <a:bodyPr>
            <a:normAutofit fontScale="70000" lnSpcReduction="20000"/>
          </a:bodyPr>
          <a:lstStyle/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Membangun </a:t>
            </a:r>
            <a:r>
              <a:rPr lang="it-IT" sz="28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decision tree</a:t>
            </a: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(pohon keputusan) dari data lati</a:t>
            </a:r>
            <a:r>
              <a:rPr lang="it-IT" sz="28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h</a:t>
            </a:r>
          </a:p>
          <a:p>
            <a:pPr>
              <a:buSzPct val="60000"/>
            </a:pPr>
            <a:r>
              <a:rPr lang="it-IT" sz="28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Output</a:t>
            </a: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dari pohon keputusan =&gt; </a:t>
            </a:r>
            <a:r>
              <a:rPr lang="it-IT" sz="28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rule</a:t>
            </a: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. </a:t>
            </a:r>
            <a:r>
              <a:rPr lang="it-IT" sz="28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Rule</a:t>
            </a: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tersebut digunakan untuk klasifikasi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Pohon keputusan, terdiri dari  : </a:t>
            </a: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Root Node</a:t>
            </a: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Internal Node</a:t>
            </a: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Leaf Node</a:t>
            </a:r>
          </a:p>
          <a:p>
            <a:pPr lvl="1">
              <a:buSzPct val="60000"/>
            </a:pPr>
            <a:endParaRPr lang="it-IT" sz="20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 lvl="1">
              <a:buSzPct val="60000"/>
            </a:pPr>
            <a:endParaRPr lang="it-IT" sz="20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93B66-9767-4262-B8DA-9491734963E4}"/>
              </a:ext>
            </a:extLst>
          </p:cNvPr>
          <p:cNvSpPr txBox="1"/>
          <p:nvPr/>
        </p:nvSpPr>
        <p:spPr>
          <a:xfrm>
            <a:off x="2940050" y="1397000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Root node</a:t>
            </a:r>
            <a:r>
              <a:rPr lang="en-US" dirty="0"/>
              <a:t>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3D397-7797-4116-9FF8-87CC2B1E6336}"/>
              </a:ext>
            </a:extLst>
          </p:cNvPr>
          <p:cNvSpPr txBox="1"/>
          <p:nvPr/>
        </p:nvSpPr>
        <p:spPr>
          <a:xfrm>
            <a:off x="869950" y="2070100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Internal node</a:t>
            </a:r>
            <a:r>
              <a:rPr lang="en-US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122B7-6794-46FA-94B6-FDAEFA826C16}"/>
              </a:ext>
            </a:extLst>
          </p:cNvPr>
          <p:cNvSpPr txBox="1"/>
          <p:nvPr/>
        </p:nvSpPr>
        <p:spPr>
          <a:xfrm>
            <a:off x="463550" y="384810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Leaf node</a:t>
            </a:r>
            <a:r>
              <a:rPr lang="en-US" dirty="0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2EF7B-50C5-4848-AB5C-176E0EFDC479}"/>
              </a:ext>
            </a:extLst>
          </p:cNvPr>
          <p:cNvSpPr txBox="1"/>
          <p:nvPr/>
        </p:nvSpPr>
        <p:spPr>
          <a:xfrm>
            <a:off x="2260600" y="386080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Leaf node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7E7A8E-14E0-4B62-B98B-E35C3AEC2BC9}"/>
              </a:ext>
            </a:extLst>
          </p:cNvPr>
          <p:cNvSpPr txBox="1"/>
          <p:nvPr/>
        </p:nvSpPr>
        <p:spPr>
          <a:xfrm>
            <a:off x="3397250" y="312420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Leaf node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21773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Decision Tree Classifier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B9FB-EE20-43AF-BA6F-B6E74DF50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163F9E-1581-4CBE-BC99-1E762D930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4765" y="2013322"/>
            <a:ext cx="4516393" cy="2613943"/>
          </a:xfrm>
        </p:spPr>
        <p:txBody>
          <a:bodyPr>
            <a:normAutofit fontScale="70000" lnSpcReduction="20000"/>
          </a:bodyPr>
          <a:lstStyle/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Menghitung Gini Index (GI) untuk setiap atribut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Menentukan root berdasarkan nilai GI. Root adalah atribut dengan nilai GI terkecil.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Ulangi langkah 1 dan 2 untuk level berikutnya pada tree hingga nilai GI = 0.  </a:t>
            </a:r>
            <a:endParaRPr lang="it-IT" sz="20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 lvl="1">
              <a:buSzPct val="60000"/>
            </a:pPr>
            <a:endParaRPr lang="it-IT" sz="20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D9EEC-83B0-4051-A719-0ACBCC59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8" y="1263649"/>
            <a:ext cx="3915647" cy="2765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55259-9546-4EBC-80B3-7986A05D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80" y="1293658"/>
            <a:ext cx="1996440" cy="68371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D842A5-83D5-48B5-A71D-E47494E7B324}"/>
              </a:ext>
            </a:extLst>
          </p:cNvPr>
          <p:cNvSpPr txBox="1">
            <a:spLocks/>
          </p:cNvSpPr>
          <p:nvPr/>
        </p:nvSpPr>
        <p:spPr>
          <a:xfrm>
            <a:off x="311700" y="4028852"/>
            <a:ext cx="3820313" cy="87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/>
              <a:buChar char="●"/>
              <a:defRPr sz="1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●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○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 panose="020B0604020202020204"/>
              <a:buChar char="■"/>
              <a:defRPr sz="14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Data latih terdiri dari 7 data. Data terdiri dari 3 atribut. 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Terdapat 2 kelas : Beli dan Tidak Beli </a:t>
            </a:r>
          </a:p>
        </p:txBody>
      </p:sp>
    </p:spTree>
    <p:extLst>
      <p:ext uri="{BB962C8B-B14F-4D97-AF65-F5344CB8AC3E}">
        <p14:creationId xmlns:p14="http://schemas.microsoft.com/office/powerpoint/2010/main" val="340938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Gini Index/Impurity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untuk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Atribut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“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Kebutuhan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Primer”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B9FB-EE20-43AF-BA6F-B6E74DF50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C5D239-F0E9-4DF0-9DD1-BA5CDD67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6" y="1229379"/>
            <a:ext cx="7943214" cy="332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12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Gini Index/Impurity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untuk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Atribut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“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Sudah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Gajian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”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B9FB-EE20-43AF-BA6F-B6E74DF50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1F488-DB02-4A85-8CDF-CA4B1087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253490"/>
            <a:ext cx="8045450" cy="332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20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Gini Index/Impurity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untuk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Atribut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“Harga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Barang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”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B9FB-EE20-43AF-BA6F-B6E74DF50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83BD75-DB06-4AD7-B87D-DC2012AF7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199292"/>
            <a:ext cx="8905875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33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Gini Index/Impurity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untuk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Atribut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“Harga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Barang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”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B9FB-EE20-43AF-BA6F-B6E74DF50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AF828-A8BD-42D3-9296-DEC501190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173480"/>
            <a:ext cx="4695825" cy="363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58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Penentuan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Root</a:t>
            </a:r>
            <a:endParaRPr lang="en-US" b="1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B9FB-EE20-43AF-BA6F-B6E74DF50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11F5A9-4300-411F-A3F5-1A14535E3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217" y="1381684"/>
            <a:ext cx="4871758" cy="2561665"/>
          </a:xfrm>
        </p:spPr>
        <p:txBody>
          <a:bodyPr>
            <a:normAutofit fontScale="85000" lnSpcReduction="20000"/>
          </a:bodyPr>
          <a:lstStyle/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Gini Index </a:t>
            </a:r>
            <a:r>
              <a:rPr lang="sv-SE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“Kebutuhan Primer” : 0.44</a:t>
            </a:r>
          </a:p>
          <a:p>
            <a:pPr>
              <a:buSzPct val="60000"/>
            </a:pPr>
            <a:r>
              <a:rPr lang="sv-SE" sz="2400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Gini Index “Sudah gajian” : 0.22 </a:t>
            </a:r>
          </a:p>
          <a:p>
            <a:pPr>
              <a:buSzPct val="60000"/>
            </a:pPr>
            <a:r>
              <a:rPr lang="sv-SE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Gini Index “Harga barang &lt; 15000” : 0.34</a:t>
            </a:r>
          </a:p>
          <a:p>
            <a:pPr>
              <a:buSzPct val="60000"/>
            </a:pPr>
            <a:r>
              <a:rPr lang="sv-SE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Attribut yang terpilih sebagai root adalah ”Sudah Gajian”</a:t>
            </a:r>
          </a:p>
          <a:p>
            <a:pPr>
              <a:buSzPct val="60000"/>
            </a:pPr>
            <a:r>
              <a:rPr lang="sv-SE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Dilakukan proses perhitungan Gini Index bagi left node untuk attribut ”Kebutuhan Primer” dan ”Sudah Gajian”</a:t>
            </a:r>
          </a:p>
          <a:p>
            <a:pPr marL="114300" indent="0">
              <a:buSzPct val="60000"/>
              <a:buNone/>
            </a:pPr>
            <a:endParaRPr lang="it-IT" sz="28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BF254-9BF1-4001-9D85-7CE2F94D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155" y="1495705"/>
            <a:ext cx="3481953" cy="215209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4B6406-8D6D-4AF9-A55A-CBD95588EAD5}"/>
              </a:ext>
            </a:extLst>
          </p:cNvPr>
          <p:cNvCxnSpPr/>
          <p:nvPr/>
        </p:nvCxnSpPr>
        <p:spPr>
          <a:xfrm>
            <a:off x="6019800" y="3552825"/>
            <a:ext cx="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BE8919-55D1-436D-9D0C-4D51DB6368AD}"/>
              </a:ext>
            </a:extLst>
          </p:cNvPr>
          <p:cNvSpPr txBox="1"/>
          <p:nvPr/>
        </p:nvSpPr>
        <p:spPr>
          <a:xfrm>
            <a:off x="4991100" y="4029075"/>
            <a:ext cx="2047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i="1" dirty="0"/>
              <a:t>internal node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memerlukan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i="1" dirty="0"/>
              <a:t>Gini 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054BD-6321-4983-A018-79C79C0B5C99}"/>
              </a:ext>
            </a:extLst>
          </p:cNvPr>
          <p:cNvSpPr txBox="1"/>
          <p:nvPr/>
        </p:nvSpPr>
        <p:spPr>
          <a:xfrm>
            <a:off x="7524751" y="3476625"/>
            <a:ext cx="1381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Leaf node</a:t>
            </a:r>
          </a:p>
        </p:txBody>
      </p:sp>
    </p:spTree>
    <p:extLst>
      <p:ext uri="{BB962C8B-B14F-4D97-AF65-F5344CB8AC3E}">
        <p14:creationId xmlns:p14="http://schemas.microsoft.com/office/powerpoint/2010/main" val="198445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Decision Tree Classifier final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untuk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 data 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latih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B9FB-EE20-43AF-BA6F-B6E74DF50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3D009E-ACE2-4433-BCE2-FEE12897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0" y="1208536"/>
            <a:ext cx="4618440" cy="3307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0CC7B3-6749-4315-B1ED-981DEB81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836" y="1537970"/>
            <a:ext cx="3884982" cy="28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3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Hands On</a:t>
            </a:r>
            <a:endParaRPr lang="en-US" b="1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3B9FB-EE20-43AF-BA6F-B6E74DF505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69708-ACFE-455B-AE73-C6B916878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11" y="1511733"/>
            <a:ext cx="6210300" cy="26574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FAA6DD-ECA6-4480-AF0C-F0B801C0F43E}"/>
              </a:ext>
            </a:extLst>
          </p:cNvPr>
          <p:cNvSpPr/>
          <p:nvPr/>
        </p:nvSpPr>
        <p:spPr>
          <a:xfrm>
            <a:off x="1042147" y="2084294"/>
            <a:ext cx="3146612" cy="7866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910468-F753-4A14-8A54-ED685F5E220A}"/>
              </a:ext>
            </a:extLst>
          </p:cNvPr>
          <p:cNvSpPr txBox="1"/>
          <p:nvPr/>
        </p:nvSpPr>
        <p:spPr>
          <a:xfrm>
            <a:off x="4531659" y="2284144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classifier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0DE042-0256-4839-AE0C-9244EA2BA7A4}"/>
              </a:ext>
            </a:extLst>
          </p:cNvPr>
          <p:cNvSpPr/>
          <p:nvPr/>
        </p:nvSpPr>
        <p:spPr>
          <a:xfrm>
            <a:off x="1042147" y="3025588"/>
            <a:ext cx="4645959" cy="732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DA4A6-6E78-402B-BE4B-E4A624FFC2AF}"/>
              </a:ext>
            </a:extLst>
          </p:cNvPr>
          <p:cNvSpPr txBox="1"/>
          <p:nvPr/>
        </p:nvSpPr>
        <p:spPr>
          <a:xfrm>
            <a:off x="6272851" y="3057399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Proses training data </a:t>
            </a:r>
            <a:r>
              <a:rPr lang="en-US" sz="1200" dirty="0" err="1"/>
              <a:t>latih</a:t>
            </a:r>
            <a:r>
              <a:rPr lang="en-US" sz="1200" dirty="0"/>
              <a:t>, </a:t>
            </a:r>
          </a:p>
          <a:p>
            <a:r>
              <a:rPr lang="en-US" sz="1200" dirty="0" err="1"/>
              <a:t>prediksi</a:t>
            </a:r>
            <a:r>
              <a:rPr lang="en-US" sz="1200" dirty="0"/>
              <a:t> data uji, </a:t>
            </a:r>
          </a:p>
          <a:p>
            <a:r>
              <a:rPr lang="en-US" sz="1200" dirty="0" err="1"/>
              <a:t>perhitungan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endParaRPr lang="en-US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73C26E-70AA-405C-B88B-2D96634739D2}"/>
              </a:ext>
            </a:extLst>
          </p:cNvPr>
          <p:cNvCxnSpPr>
            <a:endCxn id="6" idx="1"/>
          </p:cNvCxnSpPr>
          <p:nvPr/>
        </p:nvCxnSpPr>
        <p:spPr>
          <a:xfrm>
            <a:off x="4254500" y="2438032"/>
            <a:ext cx="27715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A5C955-7F28-476E-9E71-516E8C3A2D0E}"/>
              </a:ext>
            </a:extLst>
          </p:cNvPr>
          <p:cNvCxnSpPr>
            <a:endCxn id="8" idx="1"/>
          </p:cNvCxnSpPr>
          <p:nvPr/>
        </p:nvCxnSpPr>
        <p:spPr>
          <a:xfrm>
            <a:off x="5798820" y="3380564"/>
            <a:ext cx="474031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A0091B-1586-404A-A846-44100882A53D}"/>
              </a:ext>
            </a:extLst>
          </p:cNvPr>
          <p:cNvSpPr txBox="1"/>
          <p:nvPr/>
        </p:nvSpPr>
        <p:spPr>
          <a:xfrm>
            <a:off x="5206051" y="4264321"/>
            <a:ext cx="20939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Output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r>
              <a:rPr lang="en-US" sz="1200" dirty="0"/>
              <a:t> yang </a:t>
            </a:r>
            <a:r>
              <a:rPr lang="en-US" sz="1200" dirty="0" err="1"/>
              <a:t>dihasilkan</a:t>
            </a:r>
            <a:r>
              <a:rPr lang="en-US" sz="1200" dirty="0"/>
              <a:t> oleh </a:t>
            </a:r>
            <a:r>
              <a:rPr lang="en-US" sz="1200" i="1" dirty="0"/>
              <a:t>Decision Tree classifier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CCA8A0-C348-466F-8FC1-53E301338964}"/>
              </a:ext>
            </a:extLst>
          </p:cNvPr>
          <p:cNvCxnSpPr/>
          <p:nvPr/>
        </p:nvCxnSpPr>
        <p:spPr>
          <a:xfrm>
            <a:off x="4531659" y="4264321"/>
            <a:ext cx="674392" cy="2924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8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b="1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Course Definition</a:t>
            </a:r>
            <a:endParaRPr lang="en-ID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000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Modul ini adalah </a:t>
            </a:r>
            <a:r>
              <a:rPr lang="en-US" sz="2000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bagian</a:t>
            </a:r>
            <a:r>
              <a:rPr lang="en-US" sz="2000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000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pertama</a:t>
            </a:r>
            <a:r>
              <a:rPr lang="en-US" sz="2000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000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dari</a:t>
            </a:r>
            <a:r>
              <a:rPr lang="en-US" sz="2000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000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Membangun</a:t>
            </a:r>
            <a:r>
              <a:rPr lang="en-US" sz="2000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Model</a:t>
            </a:r>
          </a:p>
          <a:p>
            <a:r>
              <a:rPr lang="en-US" sz="2000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Membangun</a:t>
            </a:r>
            <a:r>
              <a:rPr lang="en-US" sz="2000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Model yang </a:t>
            </a:r>
            <a:r>
              <a:rPr lang="en-US" sz="2000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dibahas</a:t>
            </a:r>
            <a:r>
              <a:rPr lang="en-US" sz="2000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000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adalah</a:t>
            </a:r>
            <a:r>
              <a:rPr lang="en-US" sz="2000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:</a:t>
            </a:r>
          </a:p>
          <a:p>
            <a:pPr lvl="1"/>
            <a:r>
              <a:rPr lang="en-US" sz="155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Merancang</a:t>
            </a:r>
            <a:r>
              <a:rPr lang="en-US" sz="155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155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Skenario</a:t>
            </a:r>
            <a:r>
              <a:rPr lang="en-US" sz="155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Model</a:t>
            </a:r>
          </a:p>
          <a:p>
            <a:pPr lvl="1"/>
            <a:r>
              <a:rPr lang="en-US" sz="155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Membangun</a:t>
            </a:r>
            <a:r>
              <a:rPr lang="en-US" sz="155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Model </a:t>
            </a:r>
            <a:r>
              <a:rPr lang="en-US" sz="155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Klasifikasi</a:t>
            </a:r>
            <a:endParaRPr lang="en-US" sz="1555" b="0" i="0" u="none" strike="noStrike" cap="none" dirty="0">
              <a:solidFill>
                <a:srgbClr val="0F3570"/>
              </a:solidFill>
              <a:latin typeface="Overlock" panose="02000506030000020004"/>
              <a:ea typeface="Overlock" panose="02000506030000020004"/>
              <a:cs typeface="Overlock" panose="02000506030000020004"/>
              <a:sym typeface="Overlock" panose="02000506030000020004"/>
            </a:endParaRPr>
          </a:p>
          <a:p>
            <a:pPr lvl="0"/>
            <a:r>
              <a:rPr lang="en-US" sz="199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Terdapat</a:t>
            </a:r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199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beberapa</a:t>
            </a:r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199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algoritma</a:t>
            </a:r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yang </a:t>
            </a:r>
            <a:r>
              <a:rPr lang="en-US" sz="199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akan</a:t>
            </a:r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199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dibahas</a:t>
            </a:r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199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yaitu</a:t>
            </a:r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k-Nearest Neighbor, Naive Bayes, Support Vector </a:t>
            </a:r>
            <a:r>
              <a:rPr lang="en-US" sz="199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Maching</a:t>
            </a:r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, Boosting dan Decision Tree</a:t>
            </a:r>
          </a:p>
          <a:p>
            <a:pPr lvl="0"/>
            <a:r>
              <a:rPr lang="en-US" sz="1995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Pembangunan model </a:t>
            </a:r>
            <a:r>
              <a:rPr lang="en-US" sz="1995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menggunakan</a:t>
            </a:r>
            <a:r>
              <a:rPr lang="en-US" sz="1995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library </a:t>
            </a:r>
            <a:endParaRPr lang="en-US" sz="1995" b="0" i="0" u="none" strike="noStrike" cap="none" dirty="0">
              <a:solidFill>
                <a:srgbClr val="0F3570"/>
              </a:solidFill>
              <a:latin typeface="Overlock" panose="02000506030000020004"/>
              <a:ea typeface="Overlock" panose="02000506030000020004"/>
              <a:cs typeface="Overlock" panose="02000506030000020004"/>
              <a:sym typeface="Overlock" panose="02000506030000020004"/>
            </a:endParaRPr>
          </a:p>
          <a:p>
            <a:pPr lvl="0"/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Modul ini akan dilanjutkan dengan </a:t>
            </a:r>
            <a:r>
              <a:rPr lang="en-US" sz="199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pembahasan</a:t>
            </a:r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199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pembangunan</a:t>
            </a:r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model </a:t>
            </a:r>
            <a:r>
              <a:rPr lang="en-US" sz="199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regresi</a:t>
            </a:r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pada </a:t>
            </a:r>
            <a:r>
              <a:rPr lang="en-US" sz="1995" b="0" i="0" u="none" strike="noStrike" cap="none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modul</a:t>
            </a:r>
            <a:r>
              <a:rPr lang="en-US" sz="1995" b="0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12.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FF4385-D7AD-456F-8192-DDEAEDC254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Hands On 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(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lanjutan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)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ABF33C93-4F63-4E83-BF09-427084648882}"/>
              </a:ext>
            </a:extLst>
          </p:cNvPr>
          <p:cNvGraphicFramePr>
            <a:graphicFrameLocks noGrp="1"/>
          </p:cNvGraphicFramePr>
          <p:nvPr/>
        </p:nvGraphicFramePr>
        <p:xfrm>
          <a:off x="1032137" y="1487055"/>
          <a:ext cx="7342936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8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9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Keterangan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Contoh</a:t>
                      </a:r>
                      <a:r>
                        <a:rPr lang="en-US" sz="1200" dirty="0"/>
                        <a:t> Nilai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max_depth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Maksimum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kedalaman</a:t>
                      </a:r>
                      <a:r>
                        <a:rPr lang="en-US" sz="1200" dirty="0"/>
                        <a:t> tree yang </a:t>
                      </a:r>
                      <a:r>
                        <a:rPr lang="en-US" sz="1200" dirty="0" err="1"/>
                        <a:t>dibentuk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Bilangan</a:t>
                      </a:r>
                      <a:r>
                        <a:rPr lang="en-US" sz="1200" dirty="0"/>
                        <a:t> Integer (1,2,3,4,….)</a:t>
                      </a:r>
                    </a:p>
                    <a:p>
                      <a:r>
                        <a:rPr lang="en-US" sz="1200" dirty="0"/>
                        <a:t>- Nilai default : None (</a:t>
                      </a:r>
                      <a:r>
                        <a:rPr lang="en-US" sz="1200" dirty="0" err="1"/>
                        <a:t>jika</a:t>
                      </a:r>
                      <a:r>
                        <a:rPr lang="en-US" sz="1200" dirty="0"/>
                        <a:t> None </a:t>
                      </a:r>
                      <a:r>
                        <a:rPr lang="en-US" sz="1200" dirty="0" err="1"/>
                        <a:t>maka</a:t>
                      </a:r>
                      <a:r>
                        <a:rPr lang="en-US" sz="1200" dirty="0"/>
                        <a:t> tree </a:t>
                      </a:r>
                      <a:r>
                        <a:rPr lang="en-US" sz="1200" dirty="0" err="1"/>
                        <a:t>akan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terus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mendalam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sampai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seluruh</a:t>
                      </a:r>
                      <a:r>
                        <a:rPr lang="en-US" sz="1200" dirty="0"/>
                        <a:t> Gini Impurity = 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min_samples_split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Minimum </a:t>
                      </a:r>
                      <a:r>
                        <a:rPr lang="en-US" sz="1200" dirty="0" err="1"/>
                        <a:t>sampel</a:t>
                      </a:r>
                      <a:r>
                        <a:rPr lang="en-US" sz="1200" dirty="0"/>
                        <a:t> yang </a:t>
                      </a:r>
                      <a:r>
                        <a:rPr lang="en-US" sz="1200" dirty="0" err="1"/>
                        <a:t>diperlukan</a:t>
                      </a:r>
                      <a:r>
                        <a:rPr lang="en-US" sz="1200" dirty="0"/>
                        <a:t> agar node </a:t>
                      </a:r>
                      <a:r>
                        <a:rPr lang="en-US" sz="1200" dirty="0" err="1"/>
                        <a:t>dapat</a:t>
                      </a:r>
                      <a:r>
                        <a:rPr lang="en-US" sz="1200" dirty="0"/>
                        <a:t> ‘split’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 </a:t>
                      </a:r>
                      <a:r>
                        <a:rPr lang="en-US" sz="1200" dirty="0" err="1"/>
                        <a:t>Bilangan</a:t>
                      </a:r>
                      <a:r>
                        <a:rPr lang="en-US" sz="1200" dirty="0"/>
                        <a:t> Integer (1,2,3,4,….)</a:t>
                      </a:r>
                    </a:p>
                    <a:p>
                      <a:r>
                        <a:rPr lang="en-US" sz="1200" dirty="0"/>
                        <a:t>- Nilai default : 2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E5B97B4C-AC68-4723-94E5-C45059906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372" y="3304310"/>
            <a:ext cx="5545255" cy="14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07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Kelebihan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dan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Kekurangan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Decision Tree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218" y="1381685"/>
            <a:ext cx="7571142" cy="2611196"/>
          </a:xfrm>
        </p:spPr>
        <p:txBody>
          <a:bodyPr>
            <a:normAutofit fontScale="92500" lnSpcReduction="20000"/>
          </a:bodyPr>
          <a:lstStyle/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Pohon keputusan dapat memberikan penjelasan dari proses klasifikasi yang dilakukan berupa rule yang dihasilkan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Proses pembangunan pohon keputusan pada data numerik menjadi lebih rumit  dan memungkinkan terdapat informasi yang hilang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Pohon keputusan dapat tumbuh menjadi sangat kompleks pada data yang rumit. </a:t>
            </a:r>
          </a:p>
          <a:p>
            <a:pPr marL="114300" indent="0">
              <a:buSzPct val="60000"/>
              <a:buNone/>
            </a:pPr>
            <a:endParaRPr lang="it-IT" sz="28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3010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Naïve 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218" y="1381685"/>
            <a:ext cx="8325522" cy="3281532"/>
          </a:xfrm>
        </p:spPr>
        <p:txBody>
          <a:bodyPr>
            <a:normAutofit fontScale="92500" lnSpcReduction="20000"/>
          </a:bodyPr>
          <a:lstStyle/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Membangun probabilistik model untuk klasifikasi</a:t>
            </a: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Discriminative Model </a:t>
            </a:r>
          </a:p>
          <a:p>
            <a:pPr lvl="1">
              <a:buSzPct val="60000"/>
            </a:pPr>
            <a:endParaRPr lang="it-IT" sz="20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Generative Model</a:t>
            </a:r>
          </a:p>
          <a:p>
            <a:pPr marL="596900" lvl="1" indent="0">
              <a:buSzPct val="60000"/>
              <a:buNone/>
            </a:pPr>
            <a:endParaRPr lang="it-IT" sz="20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MAP Classification Rule</a:t>
            </a: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MAP : Maximum A Posterior</a:t>
            </a: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Assign 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Generative classification dengan MAP rule</a:t>
            </a: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Menerapkan Bayesian Rule</a:t>
            </a:r>
          </a:p>
          <a:p>
            <a:pPr marL="114300" indent="0">
              <a:buSzPct val="60000"/>
              <a:buNone/>
            </a:pPr>
            <a:endParaRPr lang="it-IT" sz="28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A03D8-3BD0-4ABE-9444-6DA74258B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467" y="2018442"/>
            <a:ext cx="3019866" cy="350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DF930-10C5-4CD6-A0DF-AEBB938DE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467" y="2564403"/>
            <a:ext cx="3019866" cy="33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A4E58C-4E64-4B3D-9957-BA810E6F2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963" y="3508911"/>
            <a:ext cx="5336858" cy="261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CE026F-ED34-4BBB-863F-79FE8CDA5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4079598"/>
            <a:ext cx="3019866" cy="6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5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Contoh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Kasus</a:t>
            </a:r>
            <a:endParaRPr lang="en-US" b="1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B33FFF5B-08D6-4BBE-BF2D-91C454E7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790" y="950322"/>
            <a:ext cx="4947920" cy="3764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34A55AA-7FDE-429A-B49D-CCCD247F8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218" y="1324534"/>
            <a:ext cx="3281081" cy="3125546"/>
          </a:xfrm>
        </p:spPr>
        <p:txBody>
          <a:bodyPr>
            <a:normAutofit fontScale="62500" lnSpcReduction="20000"/>
          </a:bodyPr>
          <a:lstStyle/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Terdapat 14 data latih. Data memiliki 4 atribut (Outlook, Temperature, Humidity dan Wind)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Data latih terdiri dari dua kelas (kelas YES dan kelas NO untuk bermain tenis)</a:t>
            </a:r>
          </a:p>
          <a:p>
            <a:pPr>
              <a:buSzPct val="60000"/>
            </a:pPr>
            <a:r>
              <a:rPr lang="it-IT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Diperlukan klasifikasi untuk menentukan kelas dari data uji, apakah bermain tenis (YES) atau tidak (NO). </a:t>
            </a:r>
          </a:p>
        </p:txBody>
      </p:sp>
    </p:spTree>
    <p:extLst>
      <p:ext uri="{BB962C8B-B14F-4D97-AF65-F5344CB8AC3E}">
        <p14:creationId xmlns:p14="http://schemas.microsoft.com/office/powerpoint/2010/main" val="362157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Contoh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Kasus</a:t>
            </a:r>
            <a:endParaRPr lang="en-US" b="1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27FFCFDC-ABC9-4D6E-891C-7A6569579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" y="1327785"/>
            <a:ext cx="3832860" cy="2917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5FECC-CE50-4B88-8DF3-0DD6D9DA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836" y="1684102"/>
            <a:ext cx="4667221" cy="25177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148DE6-8CC6-4BDA-B203-4A6768F404C8}"/>
              </a:ext>
            </a:extLst>
          </p:cNvPr>
          <p:cNvSpPr txBox="1"/>
          <p:nvPr/>
        </p:nvSpPr>
        <p:spPr>
          <a:xfrm>
            <a:off x="4191000" y="1371600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Proses </a:t>
            </a:r>
            <a:r>
              <a:rPr lang="en-US" dirty="0" err="1"/>
              <a:t>Pelatihan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67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Contoh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Kasus</a:t>
            </a:r>
            <a:endParaRPr lang="en-US" b="1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5FECC-CE50-4B88-8DF3-0DD6D9DA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6" y="1699342"/>
            <a:ext cx="4243612" cy="2289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BC2A92-9A40-4945-A86F-969C033D8403}"/>
              </a:ext>
            </a:extLst>
          </p:cNvPr>
          <p:cNvSpPr txBox="1"/>
          <p:nvPr/>
        </p:nvSpPr>
        <p:spPr>
          <a:xfrm>
            <a:off x="106476" y="1391565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Proses </a:t>
            </a:r>
            <a:r>
              <a:rPr lang="en-US" dirty="0" err="1"/>
              <a:t>Pelatihan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C04FE-7B7E-4AD9-B136-DBB9E6A48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4739" y="1419160"/>
            <a:ext cx="4613265" cy="26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8D4E3-1EF6-4DDB-B082-9A98A54A4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58" y="1538287"/>
            <a:ext cx="5172075" cy="2066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30AD7B-5716-4BF1-B1EB-EF4AA10955DF}"/>
              </a:ext>
            </a:extLst>
          </p:cNvPr>
          <p:cNvSpPr/>
          <p:nvPr/>
        </p:nvSpPr>
        <p:spPr>
          <a:xfrm>
            <a:off x="1440176" y="2118360"/>
            <a:ext cx="2362200" cy="2971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E99626-5F81-4145-91B6-409844E16D13}"/>
              </a:ext>
            </a:extLst>
          </p:cNvPr>
          <p:cNvSpPr/>
          <p:nvPr/>
        </p:nvSpPr>
        <p:spPr>
          <a:xfrm>
            <a:off x="1440176" y="2521324"/>
            <a:ext cx="4254649" cy="759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94AEC4-83C5-4391-BFE7-23EA753E2A90}"/>
              </a:ext>
            </a:extLst>
          </p:cNvPr>
          <p:cNvSpPr txBox="1"/>
          <p:nvPr/>
        </p:nvSpPr>
        <p:spPr>
          <a:xfrm>
            <a:off x="6243633" y="2540836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Proses training data </a:t>
            </a:r>
            <a:r>
              <a:rPr lang="en-US" sz="1200" dirty="0" err="1"/>
              <a:t>latih</a:t>
            </a:r>
            <a:r>
              <a:rPr lang="en-US" sz="1200" dirty="0"/>
              <a:t>, </a:t>
            </a:r>
          </a:p>
          <a:p>
            <a:r>
              <a:rPr lang="en-US" sz="1200" dirty="0" err="1"/>
              <a:t>prediksi</a:t>
            </a:r>
            <a:r>
              <a:rPr lang="en-US" sz="1200" dirty="0"/>
              <a:t> data uji, </a:t>
            </a:r>
          </a:p>
          <a:p>
            <a:r>
              <a:rPr lang="en-US" sz="1200" dirty="0" err="1"/>
              <a:t>perhitungan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endParaRPr lang="en-US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CA99D2-B168-4224-832C-1BC45304E9F8}"/>
              </a:ext>
            </a:extLst>
          </p:cNvPr>
          <p:cNvCxnSpPr/>
          <p:nvPr/>
        </p:nvCxnSpPr>
        <p:spPr>
          <a:xfrm>
            <a:off x="5782235" y="2844053"/>
            <a:ext cx="38996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DFE8DF-D32C-4757-95BF-AA69E9BC5C87}"/>
              </a:ext>
            </a:extLst>
          </p:cNvPr>
          <p:cNvSpPr txBox="1"/>
          <p:nvPr/>
        </p:nvSpPr>
        <p:spPr>
          <a:xfrm>
            <a:off x="4363571" y="2119481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Naïve Bayes Classifier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E8B5D7-635A-4097-9599-27CFAD57098E}"/>
              </a:ext>
            </a:extLst>
          </p:cNvPr>
          <p:cNvCxnSpPr/>
          <p:nvPr/>
        </p:nvCxnSpPr>
        <p:spPr>
          <a:xfrm>
            <a:off x="3917792" y="2266950"/>
            <a:ext cx="351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DC37303-C012-4D09-9DCB-741DC7A84543}"/>
              </a:ext>
            </a:extLst>
          </p:cNvPr>
          <p:cNvSpPr txBox="1"/>
          <p:nvPr/>
        </p:nvSpPr>
        <p:spPr>
          <a:xfrm>
            <a:off x="5206051" y="4109677"/>
            <a:ext cx="20939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Output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r>
              <a:rPr lang="en-US" sz="1200" dirty="0"/>
              <a:t> yang </a:t>
            </a:r>
            <a:r>
              <a:rPr lang="en-US" sz="1200" dirty="0" err="1"/>
              <a:t>dihasilkan</a:t>
            </a:r>
            <a:r>
              <a:rPr lang="en-US" sz="1200" dirty="0"/>
              <a:t> oleh </a:t>
            </a:r>
            <a:r>
              <a:rPr lang="en-US" sz="1200" i="1" dirty="0"/>
              <a:t>Naïve Bayes Classifier</a:t>
            </a:r>
            <a:endParaRPr lang="en-US" sz="1200" dirty="0"/>
          </a:p>
          <a:p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E9566F-BCF5-464F-9D5D-6986A482408F}"/>
              </a:ext>
            </a:extLst>
          </p:cNvPr>
          <p:cNvCxnSpPr/>
          <p:nvPr/>
        </p:nvCxnSpPr>
        <p:spPr>
          <a:xfrm>
            <a:off x="4161865" y="3697941"/>
            <a:ext cx="1044186" cy="5311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552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Kelebihan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dan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Kekurangan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Naïve Bayes Classifier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218" y="1381685"/>
            <a:ext cx="7571142" cy="2611196"/>
          </a:xfrm>
        </p:spPr>
        <p:txBody>
          <a:bodyPr>
            <a:normAutofit fontScale="85000" lnSpcReduction="20000"/>
          </a:bodyPr>
          <a:lstStyle/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Naïve Bayes Classifier bekerja lebih baik pada training data yang kecil 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Proses pembangunan Naïve Bayes Classifier pada data numerik menjadi lebih rumit  dan memungkinkan terdapat informasi yang hilang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Pada Naïve Bayes Classifier, diasumsikan bahwa satu fitur dengan fitur yang lain saling independen, hal ini mungkin tidak selalu terjadi pada kasus nyata </a:t>
            </a:r>
          </a:p>
          <a:p>
            <a:pPr marL="114300" indent="0">
              <a:buSzPct val="60000"/>
              <a:buNone/>
            </a:pPr>
            <a:endParaRPr lang="it-IT" sz="28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8036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Support Vector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218" y="1422029"/>
            <a:ext cx="3790237" cy="2611196"/>
          </a:xfrm>
        </p:spPr>
        <p:txBody>
          <a:bodyPr>
            <a:normAutofit fontScale="85000" lnSpcReduction="20000"/>
          </a:bodyPr>
          <a:lstStyle/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Ide utama dari SVM adalah untuk menemukan hyperplane terbaik yang memisahkan 2 daerah keputusan dengan baik</a:t>
            </a:r>
          </a:p>
          <a:p>
            <a:pPr>
              <a:buSzPct val="60000"/>
            </a:pPr>
            <a:endParaRPr lang="it-IT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Hyperplane adalah sebuah fungsi yang dapat digunakan sebagai pemisah antar kelas</a:t>
            </a:r>
            <a:endParaRPr lang="it-IT" sz="28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E7035-1F40-47E8-8C39-AA13166F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691" y="1245906"/>
            <a:ext cx="4705467" cy="27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10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Support Vector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3537" y="1391771"/>
            <a:ext cx="4222393" cy="3018863"/>
          </a:xfrm>
        </p:spPr>
        <p:txBody>
          <a:bodyPr>
            <a:normAutofit fontScale="62500" lnSpcReduction="20000"/>
          </a:bodyPr>
          <a:lstStyle/>
          <a:p>
            <a:pPr marL="114300" indent="0">
              <a:buSzPct val="60000"/>
              <a:buNone/>
            </a:pPr>
            <a:r>
              <a:rPr lang="it-IT" sz="2400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Algoritma SVM</a:t>
            </a: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: 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Ide Fitur-fitur dari data dipetakan ke dalam ruang dimensi lebih  tinggi menggunakan fungsi kernel (linear, polynomial, radial basis function, sigmoid).</a:t>
            </a:r>
          </a:p>
          <a:p>
            <a:pPr>
              <a:buSzPct val="60000"/>
            </a:pPr>
            <a:endParaRPr lang="it-IT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Mencari hyperplane terbaik yang memisahkan data yang telah dipetakan dalam ruang dimensi tinggi. </a:t>
            </a:r>
          </a:p>
          <a:p>
            <a:pPr>
              <a:buSzPct val="60000"/>
            </a:pPr>
            <a:endParaRPr lang="it-IT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Hyperplane terbaik dapat diperoleh dengan memaksimalkan jarak hyperplane dengan titik data terdekat (Support Vectors)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E7035-1F40-47E8-8C39-AA13166F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0" y="1470812"/>
            <a:ext cx="4705467" cy="27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sz="2800" b="1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Learning Objective</a:t>
            </a:r>
            <a:endParaRPr lang="en-ID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2700" marR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Dalam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pelatihan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modul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11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ini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diharapkan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:</a:t>
            </a:r>
            <a:endParaRPr sz="2400" b="0" i="0" u="none" strike="noStrike" cap="none" dirty="0">
              <a:solidFill>
                <a:srgbClr val="0F3570"/>
              </a:solidFill>
              <a:latin typeface="Overlock" panose="02000506030000020004"/>
              <a:ea typeface="Overlock" panose="02000506030000020004"/>
              <a:cs typeface="Overlock" panose="02000506030000020004"/>
              <a:sym typeface="Overlock" panose="02000506030000020004"/>
            </a:endParaRPr>
          </a:p>
          <a:p>
            <a:pPr marL="12700" marR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A.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Peserta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mampu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melakukan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kegitan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persiapan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pemodelan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seperti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pembagian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data,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penyusunan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skenario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pemodelan</a:t>
            </a:r>
            <a:endParaRPr sz="2400" b="0" i="0" u="none" strike="noStrike" cap="none" dirty="0">
              <a:solidFill>
                <a:srgbClr val="0F3570"/>
              </a:solidFill>
              <a:latin typeface="Overlock" panose="02000506030000020004"/>
              <a:ea typeface="Overlock" panose="02000506030000020004"/>
              <a:cs typeface="Overlock" panose="02000506030000020004"/>
              <a:sym typeface="Overlock" panose="02000506030000020004"/>
            </a:endParaRPr>
          </a:p>
          <a:p>
            <a:pPr marL="12700" marR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B.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Peserta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mampu</a:t>
            </a:r>
            <a:r>
              <a:rPr lang="en-US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sz="2400" dirty="0" err="1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melakukan</a:t>
            </a:r>
            <a:r>
              <a:rPr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 </a:t>
            </a:r>
            <a:r>
              <a:rPr lang="fi-FI" sz="2400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mampu melakukan proses pemodelan klasifikasi</a:t>
            </a:r>
            <a:endParaRPr sz="2400" b="0" i="0" u="none" strike="noStrike" cap="none" dirty="0">
              <a:solidFill>
                <a:srgbClr val="0F3570"/>
              </a:solidFill>
              <a:latin typeface="Overlock" panose="02000506030000020004"/>
              <a:ea typeface="Overlock" panose="02000506030000020004"/>
              <a:cs typeface="Overlock" panose="02000506030000020004"/>
              <a:sym typeface="Overlock" panose="02000506030000020004"/>
            </a:endParaRPr>
          </a:p>
          <a:p>
            <a:pPr marL="12700" marR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ID" sz="2400" b="0" i="0" u="none" strike="noStrike" cap="none" dirty="0">
              <a:solidFill>
                <a:srgbClr val="000000"/>
              </a:solidFill>
              <a:latin typeface="Overlock" panose="02000506030000020004"/>
              <a:ea typeface="Overlock" panose="02000506030000020004"/>
              <a:cs typeface="Overlock" panose="02000506030000020004"/>
              <a:sym typeface="Overlock" panose="020005060300000200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E49D1B-B855-4B5D-8323-7168688F86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Kernel pada Support Vector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154" y="1391771"/>
            <a:ext cx="3844228" cy="2826937"/>
          </a:xfrm>
        </p:spPr>
        <p:txBody>
          <a:bodyPr>
            <a:normAutofit fontScale="70000" lnSpcReduction="20000"/>
          </a:bodyPr>
          <a:lstStyle/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Fitur-fitur dari data dipetakan ke dalam ruang dimensi tinggi menggunakan fungsi kernel (linear, polynomial, sigmoid, atau radial basis function)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Dengan menggunakan fungsi kernel, akan dihasilkan fitur-fitur baru yang akan digunakan untuk mengklasifikasi (tidak lagi menggunakan fitur-fitur lama)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D8820-8A7E-4D33-BA0E-59C01268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10" y="1405626"/>
            <a:ext cx="4383098" cy="276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3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Parameter C pada Support Vector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8893" y="1391771"/>
            <a:ext cx="4222393" cy="3018863"/>
          </a:xfrm>
        </p:spPr>
        <p:txBody>
          <a:bodyPr>
            <a:normAutofit fontScale="55000" lnSpcReduction="20000"/>
          </a:bodyPr>
          <a:lstStyle/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Nilai C yang terbaik harus dicari agar SVM terjadi keseimbangan antara jarak semaksimal dan kesalahan klasifikasi seminimal mungkin. </a:t>
            </a:r>
          </a:p>
          <a:p>
            <a:pPr>
              <a:buSzPct val="60000"/>
            </a:pPr>
            <a:endParaRPr lang="it-IT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Nilai C yang tinggi = model akan menerima lebih banyak penalti ketika model gagal mengklasifikasikan data dengan tepat. </a:t>
            </a:r>
          </a:p>
          <a:p>
            <a:pPr>
              <a:buSzPct val="60000"/>
            </a:pPr>
            <a:endParaRPr lang="it-IT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Nilai C yang rendah = model akan mentolerir data yang salah diklasifikasikan. </a:t>
            </a:r>
          </a:p>
          <a:p>
            <a:pPr>
              <a:buSzPct val="60000"/>
            </a:pPr>
            <a:endParaRPr lang="it-IT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Nilai C yang rendah biasanya baik digunakan pada data yang memiliki banyak noise, sebaliknya nilai C yang tinggi biasanya baik digunakan pada data yang memiliki sedikit noise.</a:t>
            </a:r>
          </a:p>
          <a:p>
            <a:pPr>
              <a:buSzPct val="60000"/>
            </a:pPr>
            <a:endParaRPr lang="it-IT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A4B6C11-C6DE-4780-96B1-A797033E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67" y="1506071"/>
            <a:ext cx="4303709" cy="240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184816-0FEA-43EA-907D-7A375DE97000}"/>
              </a:ext>
            </a:extLst>
          </p:cNvPr>
          <p:cNvSpPr txBox="1"/>
          <p:nvPr/>
        </p:nvSpPr>
        <p:spPr>
          <a:xfrm>
            <a:off x="503959" y="3792000"/>
            <a:ext cx="377709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Sumber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900" b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https://learnopencv.com/svm-using-scikit-learn-in-python/</a:t>
            </a:r>
            <a:r>
              <a:rPr lang="en-US" sz="9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3218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Parameter </a:t>
            </a:r>
            <a:r>
              <a:rPr lang="el-GR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γ 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pada Support Vector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8967" y="3818965"/>
            <a:ext cx="5078914" cy="870826"/>
          </a:xfrm>
        </p:spPr>
        <p:txBody>
          <a:bodyPr>
            <a:normAutofit fontScale="62500" lnSpcReduction="20000"/>
          </a:bodyPr>
          <a:lstStyle/>
          <a:p>
            <a:pPr marL="114300" indent="0" algn="ctr">
              <a:buSzPct val="60000"/>
              <a:buNone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Nilai </a:t>
            </a:r>
            <a:r>
              <a:rPr lang="el-GR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γ </a:t>
            </a: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yang besar akan menghasilkan kelengkungan yang tajam pada ruang dimensi tinggi. Sebaliknya, nilai </a:t>
            </a:r>
            <a:r>
              <a:rPr lang="el-GR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γ </a:t>
            </a: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yang kecil akan menghasilkan ruang dimensi tinggi yang lebih landai. </a:t>
            </a:r>
          </a:p>
          <a:p>
            <a:pPr algn="ctr">
              <a:buSzPct val="60000"/>
            </a:pPr>
            <a:endParaRPr lang="it-IT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 algn="ctr">
              <a:buSzPct val="60000"/>
            </a:pPr>
            <a:endParaRPr lang="it-IT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728CDE7-3DBA-4B96-8471-127D5579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47" y="1583193"/>
            <a:ext cx="54197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79EC0-4CAC-4D8D-AAAE-005875B10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991" y="1772208"/>
            <a:ext cx="2773309" cy="18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88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6B033863-A3A1-4D4A-8F39-3A0D7B09C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277010"/>
              </p:ext>
            </p:extLst>
          </p:nvPr>
        </p:nvGraphicFramePr>
        <p:xfrm>
          <a:off x="188768" y="1132315"/>
          <a:ext cx="4974904" cy="3193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28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27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Keterangan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Contoh</a:t>
                      </a:r>
                      <a:r>
                        <a:rPr lang="en-US" sz="1200" dirty="0"/>
                        <a:t> Nilai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13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kernel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Memilih</a:t>
                      </a:r>
                      <a:r>
                        <a:rPr lang="en-US" sz="1100" dirty="0"/>
                        <a:t> kernel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‘linear’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linear kernel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‘poly’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polynomial kernel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‘</a:t>
                      </a:r>
                      <a:r>
                        <a:rPr lang="en-US" sz="1100" dirty="0" err="1"/>
                        <a:t>rbf</a:t>
                      </a:r>
                      <a:r>
                        <a:rPr lang="en-US" sz="1100" dirty="0"/>
                        <a:t>’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radial basis function kernel</a:t>
                      </a:r>
                    </a:p>
                    <a:p>
                      <a:r>
                        <a:rPr lang="en-US" sz="1100" dirty="0"/>
                        <a:t>- Nilai default : </a:t>
                      </a:r>
                      <a:r>
                        <a:rPr lang="en-US" sz="1100" dirty="0" err="1"/>
                        <a:t>rbf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6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 </a:t>
                      </a:r>
                      <a:r>
                        <a:rPr lang="en-US" sz="1100" dirty="0" err="1"/>
                        <a:t>regularisasi</a:t>
                      </a:r>
                      <a:r>
                        <a:rPr lang="en-US" sz="1100" dirty="0"/>
                        <a:t> SVM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semua</a:t>
                      </a:r>
                      <a:r>
                        <a:rPr lang="en-US" sz="1100" dirty="0"/>
                        <a:t> kernel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 err="1"/>
                        <a:t>Bilangan</a:t>
                      </a:r>
                      <a:r>
                        <a:rPr lang="en-US" sz="1100" dirty="0"/>
                        <a:t> Float </a:t>
                      </a:r>
                      <a:r>
                        <a:rPr lang="en-US" sz="1100" dirty="0" err="1"/>
                        <a:t>positif</a:t>
                      </a:r>
                      <a:r>
                        <a:rPr lang="en-US" sz="1100" dirty="0"/>
                        <a:t> (…, 0.1, 0.5, 1.0, 1.5 , …)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Nilai default = 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6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gamma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Parameter </a:t>
                      </a:r>
                      <a:r>
                        <a:rPr lang="en-US" sz="1100" dirty="0" err="1"/>
                        <a:t>koefisien</a:t>
                      </a:r>
                      <a:r>
                        <a:rPr lang="en-US" sz="1100" dirty="0"/>
                        <a:t> kernel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‘poly’ dan ‘</a:t>
                      </a:r>
                      <a:r>
                        <a:rPr lang="en-US" sz="1100" dirty="0" err="1"/>
                        <a:t>rbf</a:t>
                      </a:r>
                      <a:r>
                        <a:rPr lang="en-US" sz="1100" dirty="0"/>
                        <a:t>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 err="1"/>
                        <a:t>Bilangan</a:t>
                      </a:r>
                      <a:r>
                        <a:rPr lang="en-US" sz="1100" dirty="0"/>
                        <a:t> Float </a:t>
                      </a:r>
                      <a:r>
                        <a:rPr lang="en-US" sz="1100" dirty="0" err="1"/>
                        <a:t>positif</a:t>
                      </a:r>
                      <a:r>
                        <a:rPr lang="en-US" sz="1100" dirty="0"/>
                        <a:t> (…, 0.001, 0.01, 0.1, 1, …)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6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degree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Derajat</a:t>
                      </a:r>
                      <a:r>
                        <a:rPr lang="en-US" sz="1100" dirty="0"/>
                        <a:t> polynomial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kernel ‘poly’)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 </a:t>
                      </a:r>
                      <a:r>
                        <a:rPr lang="en-US" sz="1100" dirty="0" err="1"/>
                        <a:t>Bilangan</a:t>
                      </a:r>
                      <a:r>
                        <a:rPr lang="en-US" sz="1100" dirty="0"/>
                        <a:t> Integer (2,3,4,….)</a:t>
                      </a:r>
                    </a:p>
                    <a:p>
                      <a:r>
                        <a:rPr lang="en-US" sz="1100" dirty="0"/>
                        <a:t>- Nilai default :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13F33FDA-9543-4ADC-893E-3BFC61A9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042" y="1163376"/>
            <a:ext cx="3682316" cy="33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74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Hands On 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(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lanjutan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FA38F-C7B3-4358-818D-5F7715369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82" y="1370199"/>
            <a:ext cx="6553200" cy="2752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1FDCC9-0015-41B1-AC5F-B2BC9D154BE8}"/>
              </a:ext>
            </a:extLst>
          </p:cNvPr>
          <p:cNvSpPr/>
          <p:nvPr/>
        </p:nvSpPr>
        <p:spPr>
          <a:xfrm>
            <a:off x="824345" y="1953491"/>
            <a:ext cx="2784764" cy="921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925FE3-FEBD-429A-81BD-9DF2C20659D7}"/>
              </a:ext>
            </a:extLst>
          </p:cNvPr>
          <p:cNvSpPr/>
          <p:nvPr/>
        </p:nvSpPr>
        <p:spPr>
          <a:xfrm>
            <a:off x="824345" y="3025588"/>
            <a:ext cx="5455431" cy="7799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FAABF-7E25-4F95-A1A4-2E0774D6D926}"/>
              </a:ext>
            </a:extLst>
          </p:cNvPr>
          <p:cNvSpPr txBox="1"/>
          <p:nvPr/>
        </p:nvSpPr>
        <p:spPr>
          <a:xfrm>
            <a:off x="4350123" y="2227064"/>
            <a:ext cx="1830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Support Vector Machine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C4BFB1-B6D2-46E5-8FC8-764F044DC7ED}"/>
              </a:ext>
            </a:extLst>
          </p:cNvPr>
          <p:cNvCxnSpPr/>
          <p:nvPr/>
        </p:nvCxnSpPr>
        <p:spPr>
          <a:xfrm>
            <a:off x="3771900" y="2380129"/>
            <a:ext cx="5782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F40BAD-3246-4D43-8D9D-6495D95C4307}"/>
              </a:ext>
            </a:extLst>
          </p:cNvPr>
          <p:cNvSpPr txBox="1"/>
          <p:nvPr/>
        </p:nvSpPr>
        <p:spPr>
          <a:xfrm>
            <a:off x="6787617" y="3025588"/>
            <a:ext cx="195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Proses training data </a:t>
            </a:r>
            <a:r>
              <a:rPr lang="en-US" sz="1200" dirty="0" err="1"/>
              <a:t>latih</a:t>
            </a:r>
            <a:r>
              <a:rPr lang="en-US" sz="1200" dirty="0"/>
              <a:t>, </a:t>
            </a:r>
          </a:p>
          <a:p>
            <a:r>
              <a:rPr lang="en-US" sz="1200" dirty="0" err="1"/>
              <a:t>prediksi</a:t>
            </a:r>
            <a:r>
              <a:rPr lang="en-US" sz="1200" dirty="0"/>
              <a:t> data uji, </a:t>
            </a:r>
          </a:p>
          <a:p>
            <a:r>
              <a:rPr lang="en-US" sz="1200" dirty="0" err="1"/>
              <a:t>perhitungan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endParaRPr 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4D57C0-D912-41E2-BA37-5BFD7A7E2E38}"/>
              </a:ext>
            </a:extLst>
          </p:cNvPr>
          <p:cNvCxnSpPr/>
          <p:nvPr/>
        </p:nvCxnSpPr>
        <p:spPr>
          <a:xfrm>
            <a:off x="6347012" y="3361765"/>
            <a:ext cx="3987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7091B35-3C67-40FA-BF4F-1F39E6D6952E}"/>
              </a:ext>
            </a:extLst>
          </p:cNvPr>
          <p:cNvSpPr txBox="1"/>
          <p:nvPr/>
        </p:nvSpPr>
        <p:spPr>
          <a:xfrm>
            <a:off x="5616188" y="4247592"/>
            <a:ext cx="20939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Output</a:t>
            </a:r>
            <a:r>
              <a:rPr lang="en-US" sz="1200" dirty="0"/>
              <a:t> </a:t>
            </a:r>
            <a:r>
              <a:rPr lang="en-US" sz="1200" dirty="0" err="1"/>
              <a:t>akurasi</a:t>
            </a:r>
            <a:r>
              <a:rPr lang="en-US" sz="1200" dirty="0"/>
              <a:t> yang </a:t>
            </a:r>
            <a:r>
              <a:rPr lang="en-US" sz="1200" dirty="0" err="1"/>
              <a:t>dihasilkan</a:t>
            </a:r>
            <a:r>
              <a:rPr lang="en-US" sz="1200" dirty="0"/>
              <a:t> oleh </a:t>
            </a:r>
            <a:r>
              <a:rPr lang="en-US" sz="1200" i="1" dirty="0"/>
              <a:t>Naïve Bayes Classifier</a:t>
            </a:r>
            <a:endParaRPr lang="en-US" sz="1200" dirty="0"/>
          </a:p>
          <a:p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924E45-5695-4BF0-B5B3-5B6B63ED30CA}"/>
              </a:ext>
            </a:extLst>
          </p:cNvPr>
          <p:cNvCxnSpPr/>
          <p:nvPr/>
        </p:nvCxnSpPr>
        <p:spPr>
          <a:xfrm>
            <a:off x="5136776" y="4159452"/>
            <a:ext cx="416859" cy="484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444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Kelebihan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dan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Kekurangan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Support Vector 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471" y="1391772"/>
            <a:ext cx="8606117" cy="2655794"/>
          </a:xfrm>
        </p:spPr>
        <p:txBody>
          <a:bodyPr>
            <a:normAutofit lnSpcReduction="10000"/>
          </a:bodyPr>
          <a:lstStyle/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SVM menggunakan strategi kernel sehingga dapat mengatasi data yang kompleks. 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Outlier dapat diatasi menggunakan soft margin constant C.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Hyper parameter dan kernel perlu di-tuning untuk mendapatkan akurasi yang diharapkan 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Waktu training yang lebih lama untuk dataset yang lebih besar</a:t>
            </a:r>
          </a:p>
          <a:p>
            <a:pPr>
              <a:buSzPct val="60000"/>
            </a:pPr>
            <a:endParaRPr lang="it-IT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7600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Boosting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3537" y="1391771"/>
            <a:ext cx="4222393" cy="3018863"/>
          </a:xfrm>
        </p:spPr>
        <p:txBody>
          <a:bodyPr>
            <a:normAutofit fontScale="77500" lnSpcReduction="20000"/>
          </a:bodyPr>
          <a:lstStyle/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Weak Model menjadi Strong Model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Mengkombinasikan hasil prediksi dari setiap weak model dengan metode </a:t>
            </a: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Average/Weighted Average</a:t>
            </a: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Higher voting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Tipe Boosting </a:t>
            </a:r>
          </a:p>
          <a:p>
            <a:pPr lvl="1">
              <a:buSzPct val="60000"/>
            </a:pPr>
            <a:r>
              <a:rPr lang="it-IT" sz="2000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AdaBoost (Adaptive Boosting)</a:t>
            </a: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Gradient Tree Boosting</a:t>
            </a:r>
          </a:p>
          <a:p>
            <a:pPr lvl="1">
              <a:buSzPct val="60000"/>
            </a:pPr>
            <a:r>
              <a:rPr lang="it-IT" sz="20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XGBoost </a:t>
            </a:r>
          </a:p>
          <a:p>
            <a:pPr>
              <a:buSzPct val="60000"/>
            </a:pPr>
            <a:endParaRPr lang="it-IT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  <p:pic>
        <p:nvPicPr>
          <p:cNvPr id="6" name="Picture 5" descr="boosting">
            <a:extLst>
              <a:ext uri="{FF2B5EF4-FFF2-40B4-BE49-F238E27FC236}">
                <a16:creationId xmlns:a16="http://schemas.microsoft.com/office/drawing/2014/main" id="{2C90EFD5-D36E-4FAC-A67C-B14331ECF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566372"/>
            <a:ext cx="4403090" cy="2075815"/>
          </a:xfrm>
          <a:prstGeom prst="rect">
            <a:avLst/>
          </a:prstGeom>
        </p:spPr>
      </p:pic>
      <p:sp>
        <p:nvSpPr>
          <p:cNvPr id="7" name="Text Box 13">
            <a:extLst>
              <a:ext uri="{FF2B5EF4-FFF2-40B4-BE49-F238E27FC236}">
                <a16:creationId xmlns:a16="http://schemas.microsoft.com/office/drawing/2014/main" id="{C71D8386-D980-42B4-A628-1EAC332C14FF}"/>
              </a:ext>
            </a:extLst>
          </p:cNvPr>
          <p:cNvSpPr txBox="1"/>
          <p:nvPr/>
        </p:nvSpPr>
        <p:spPr>
          <a:xfrm>
            <a:off x="388620" y="3642187"/>
            <a:ext cx="4432624" cy="21544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800" dirty="0">
                <a:sym typeface="+mn-ea"/>
              </a:rPr>
              <a:t>Image Source : </a:t>
            </a:r>
            <a:r>
              <a:rPr lang="en-US" sz="800" dirty="0">
                <a:sym typeface="+mn-ea"/>
                <a:hlinkClick r:id="rId3"/>
              </a:rPr>
              <a:t>https://towardsdatascience.com/boosting-algorithms-explained-d38f56ef3f30</a:t>
            </a:r>
            <a:r>
              <a:rPr lang="en-US" sz="800" dirty="0">
                <a:sym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164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AdaBoost (Adaptive Boosting)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4C228D-1C95-4582-80EE-FA4FB93A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5951" y="3600353"/>
            <a:ext cx="4214495" cy="1416120"/>
          </a:xfrm>
        </p:spPr>
        <p:txBody>
          <a:bodyPr>
            <a:normAutofit fontScale="62500" lnSpcReduction="20000"/>
          </a:bodyPr>
          <a:lstStyle/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AdaBoost mengidentifikasi miss-classified data </a:t>
            </a:r>
          </a:p>
          <a:p>
            <a:pPr>
              <a:buSzPct val="60000"/>
            </a:pPr>
            <a:r>
              <a:rPr lang="it-IT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Memberikan bobot lebih terhadap miss-classified data, sehingga classifier berikutnya lebih concern terhadap hal tersebut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2F1ADE-9904-4A5C-BD89-E7D6C181E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" y="1266825"/>
            <a:ext cx="3716655" cy="2722245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CF8FC5B2-D890-4D08-802C-AEA3B79776F6}"/>
              </a:ext>
            </a:extLst>
          </p:cNvPr>
          <p:cNvSpPr txBox="1"/>
          <p:nvPr/>
        </p:nvSpPr>
        <p:spPr>
          <a:xfrm>
            <a:off x="12700" y="4090670"/>
            <a:ext cx="4947188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sz="800" dirty="0">
                <a:sym typeface="+mn-ea"/>
              </a:rPr>
              <a:t>Image Source : </a:t>
            </a:r>
          </a:p>
          <a:p>
            <a:pPr algn="l"/>
            <a:r>
              <a:rPr lang="en-US" sz="800" dirty="0">
                <a:sym typeface="+mn-ea"/>
                <a:hlinkClick r:id="rId3"/>
              </a:rPr>
              <a:t>https://www.analyticsvidhya.com/blog/2015/11/quick-introduction-boosting-algorithms-machine-learning</a:t>
            </a:r>
            <a:r>
              <a:rPr lang="en-US" sz="800" dirty="0">
                <a:sym typeface="+mn-ea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181A4-E1F5-4951-A54F-34BB6C03F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905" y="741045"/>
            <a:ext cx="4005580" cy="2520950"/>
          </a:xfrm>
          <a:prstGeom prst="rect">
            <a:avLst/>
          </a:prstGeom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2C18CF41-13CF-4B85-A944-519B0A41C1A2}"/>
              </a:ext>
            </a:extLst>
          </p:cNvPr>
          <p:cNvSpPr txBox="1"/>
          <p:nvPr/>
        </p:nvSpPr>
        <p:spPr>
          <a:xfrm>
            <a:off x="4916805" y="3138805"/>
            <a:ext cx="40957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source : </a:t>
            </a:r>
          </a:p>
          <a:p>
            <a:r>
              <a:rPr lang="en-US" sz="800" dirty="0">
                <a:hlinkClick r:id="rId5"/>
              </a:rPr>
              <a:t>https://www.datacamp.com/community/tutorials/adaboost-classifier-python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338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Hands 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2B751-EDA8-4DFD-A1AE-07A2CECF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518" y="1262784"/>
            <a:ext cx="4010378" cy="3155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487649-01C2-441D-B0A1-6E4EE95D5FD2}"/>
              </a:ext>
            </a:extLst>
          </p:cNvPr>
          <p:cNvSpPr/>
          <p:nvPr/>
        </p:nvSpPr>
        <p:spPr>
          <a:xfrm>
            <a:off x="1477518" y="2571750"/>
            <a:ext cx="2651137" cy="8295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06E5C-65C6-40CB-9F41-79CF5F53DB94}"/>
              </a:ext>
            </a:extLst>
          </p:cNvPr>
          <p:cNvSpPr txBox="1"/>
          <p:nvPr/>
        </p:nvSpPr>
        <p:spPr>
          <a:xfrm>
            <a:off x="4645959" y="2602002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AdaBoostClassifier</a:t>
            </a:r>
            <a:endParaRPr lang="en-US" sz="1200" dirty="0"/>
          </a:p>
          <a:p>
            <a:r>
              <a:rPr lang="en-US" sz="1200" dirty="0" err="1"/>
              <a:t>Secara</a:t>
            </a:r>
            <a:r>
              <a:rPr lang="en-US" sz="1200" dirty="0"/>
              <a:t> default, </a:t>
            </a:r>
          </a:p>
          <a:p>
            <a:r>
              <a:rPr lang="en-US" sz="1200" dirty="0"/>
              <a:t>classifier yang di boosting </a:t>
            </a:r>
            <a:r>
              <a:rPr lang="en-US" sz="1200" dirty="0" err="1"/>
              <a:t>adalah</a:t>
            </a:r>
            <a:r>
              <a:rPr lang="en-US" sz="1200" dirty="0"/>
              <a:t> Decision Tree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5106EF-26A8-44CA-96A9-9254A72D379A}"/>
              </a:ext>
            </a:extLst>
          </p:cNvPr>
          <p:cNvCxnSpPr>
            <a:endCxn id="7" idx="1"/>
          </p:cNvCxnSpPr>
          <p:nvPr/>
        </p:nvCxnSpPr>
        <p:spPr>
          <a:xfrm>
            <a:off x="4222376" y="2925167"/>
            <a:ext cx="42358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62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Hands On 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(</a:t>
            </a:r>
            <a:r>
              <a:rPr lang="en-US" dirty="0" err="1">
                <a:solidFill>
                  <a:srgbClr val="0F3570"/>
                </a:solidFill>
                <a:latin typeface="Overlock" panose="02000506030000020004" pitchFamily="2" charset="0"/>
              </a:rPr>
              <a:t>lanjutan</a:t>
            </a:r>
            <a:r>
              <a:rPr lang="en-US" dirty="0">
                <a:solidFill>
                  <a:srgbClr val="0F3570"/>
                </a:solidFill>
                <a:latin typeface="Overlock" panose="02000506030000020004" pitchFamily="2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60686E54-1C45-4F76-ABC2-6D851B85E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042652"/>
              </p:ext>
            </p:extLst>
          </p:nvPr>
        </p:nvGraphicFramePr>
        <p:xfrm>
          <a:off x="822611" y="1462464"/>
          <a:ext cx="749877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6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Keterangan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Contoh</a:t>
                      </a:r>
                      <a:r>
                        <a:rPr lang="en-US" sz="1200" dirty="0"/>
                        <a:t> Nilai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n_estimators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Jumlah</a:t>
                      </a:r>
                      <a:r>
                        <a:rPr lang="en-US" sz="1200" dirty="0"/>
                        <a:t> weak learner yang </a:t>
                      </a:r>
                      <a:r>
                        <a:rPr lang="en-US" sz="1200" dirty="0" err="1"/>
                        <a:t>digunakan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 err="1"/>
                        <a:t>Bilangan</a:t>
                      </a:r>
                      <a:r>
                        <a:rPr lang="en-US" sz="1200" dirty="0"/>
                        <a:t> Integer (…,10,11,12,…)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/>
                        <a:t>Nilai default = 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learning_rate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Bobot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classifier </a:t>
                      </a:r>
                      <a:r>
                        <a:rPr lang="en-US" sz="1200" dirty="0" err="1"/>
                        <a:t>untuk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setiap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iterasi</a:t>
                      </a:r>
                      <a:r>
                        <a:rPr lang="en-US" sz="1200" dirty="0"/>
                        <a:t>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 err="1"/>
                        <a:t>Bilangan</a:t>
                      </a:r>
                      <a:r>
                        <a:rPr lang="en-US" sz="1200" dirty="0"/>
                        <a:t> Float </a:t>
                      </a:r>
                      <a:r>
                        <a:rPr lang="en-US" sz="1200" dirty="0" err="1"/>
                        <a:t>positif</a:t>
                      </a:r>
                      <a:r>
                        <a:rPr lang="en-US" sz="1200" dirty="0"/>
                        <a:t> (…, 0.1, 0.5, 1.0, 1.5 , …)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dirty="0"/>
                        <a:t>Nilai default = 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16D9657-DEE1-4902-9A78-5FC648A0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62" y="2929635"/>
            <a:ext cx="5708073" cy="14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0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SzPct val="60000"/>
            </a:pP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Membangun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Skenario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Pemodelan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: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Pembagian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data  : data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latih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-uji, </a:t>
            </a:r>
            <a:r>
              <a:rPr lang="en-US" sz="24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-fold cross validation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Menentukan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Langkah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Eksperimen</a:t>
            </a:r>
            <a:endParaRPr lang="en-US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Parameter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Evaluasi</a:t>
            </a:r>
            <a:endParaRPr lang="en-US" sz="2800" dirty="0">
              <a:solidFill>
                <a:srgbClr val="0F3570"/>
              </a:solidFill>
              <a:latin typeface="Overlock" panose="02000506030000020004" pitchFamily="2" charset="0"/>
            </a:endParaRPr>
          </a:p>
          <a:p>
            <a:pPr>
              <a:buSzPct val="60000"/>
            </a:pP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Membangun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Model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Klasifikasi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Algoritma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klasifikasi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yang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diimplementasi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menggunakan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library,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yaitu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: k-NN, Decision Tree, Naïve Bayes, Support Vector Machine dan Boosting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Matriks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Performansi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Klasifikasi</a:t>
            </a:r>
            <a:endParaRPr lang="en-US" sz="24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 marL="114300" indent="0">
              <a:buNone/>
            </a:pP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01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Matriks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Performansi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Klasifikasi</a:t>
            </a:r>
            <a:endParaRPr lang="en-US" dirty="0">
              <a:solidFill>
                <a:srgbClr val="0F3570"/>
              </a:solidFill>
              <a:latin typeface="Overlock" panose="0200050603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83C1-4931-40CF-A955-40F00AA4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11C2E363-D5CA-45B7-BE2D-171148FB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1121264"/>
            <a:ext cx="2550160" cy="1745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1C460A02-6FA5-492D-8069-C411A0C0A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91" y="2938310"/>
            <a:ext cx="2289950" cy="1785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176BC6-40EA-4C2E-AFC6-4468230C0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240" y="1215999"/>
            <a:ext cx="2550160" cy="1713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116DB-3850-45BA-A87F-C8CF68831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240" y="3022168"/>
            <a:ext cx="2426336" cy="17338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CDA67E-F815-446D-8F9A-2ED81CD67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498" y="2487086"/>
            <a:ext cx="2312584" cy="7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07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Referensi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394150" cy="3510742"/>
          </a:xfrm>
        </p:spPr>
        <p:txBody>
          <a:bodyPr>
            <a:normAutofit/>
          </a:bodyPr>
          <a:lstStyle/>
          <a:p>
            <a:pPr algn="l"/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Overlock" panose="020B0604020202020204" charset="0"/>
                <a:cs typeface="Overlock" panose="02000506030000020004" pitchFamily="2" charset="0"/>
                <a:sym typeface="+mn-ea"/>
              </a:rPr>
              <a:t>CM Bishop, 2006, Pattern Recognition and Machine Learning, Springer</a:t>
            </a:r>
          </a:p>
          <a:p>
            <a:r>
              <a:rPr lang="en-ID" sz="1555" dirty="0">
                <a:latin typeface="Overlock" panose="02000506030000020004" pitchFamily="2" charset="0"/>
                <a:cs typeface="Overlock" panose="02000506030000020004" pitchFamily="2" charset="0"/>
                <a:hlinkClick r:id="rId2"/>
              </a:rPr>
              <a:t>https://medium.com/the-owl/k-fold-cross-validation-in-keras-3ec4a3a00538</a:t>
            </a:r>
            <a:r>
              <a:rPr lang="en-ID" sz="1555" dirty="0">
                <a:latin typeface="Overlock" panose="02000506030000020004" pitchFamily="2" charset="0"/>
                <a:cs typeface="Overlock" panose="02000506030000020004" pitchFamily="2" charset="0"/>
              </a:rPr>
              <a:t> </a:t>
            </a:r>
          </a:p>
          <a:p>
            <a:r>
              <a:rPr lang="en-ID" sz="1555" dirty="0">
                <a:latin typeface="Overlock" panose="02000506030000020004" pitchFamily="2" charset="0"/>
                <a:cs typeface="Overlock" panose="02000506030000020004" pitchFamily="2" charset="0"/>
                <a:hlinkClick r:id="rId3"/>
              </a:rPr>
              <a:t>https://learnopencv.com/svm-using-scikit-learn-in-python/</a:t>
            </a:r>
            <a:r>
              <a:rPr lang="en-ID" sz="1555" dirty="0">
                <a:latin typeface="Overlock" panose="02000506030000020004" pitchFamily="2" charset="0"/>
                <a:cs typeface="Overlock" panose="02000506030000020004" pitchFamily="2" charset="0"/>
              </a:rPr>
              <a:t>  </a:t>
            </a:r>
          </a:p>
          <a:p>
            <a:r>
              <a:rPr lang="en-ID" sz="1555" dirty="0">
                <a:latin typeface="Overlock" panose="02000506030000020004" pitchFamily="2" charset="0"/>
                <a:cs typeface="Overlock" panose="02000506030000020004" pitchFamily="2" charset="0"/>
                <a:hlinkClick r:id="rId4"/>
              </a:rPr>
              <a:t>https://towardsdatascience.com/boosting-algorithms-explained-d38f56ef3f30</a:t>
            </a:r>
            <a:r>
              <a:rPr lang="en-ID" sz="1555" dirty="0">
                <a:latin typeface="Overlock" panose="02000506030000020004" pitchFamily="2" charset="0"/>
                <a:cs typeface="Overlock" panose="02000506030000020004" pitchFamily="2" charset="0"/>
              </a:rPr>
              <a:t> </a:t>
            </a:r>
          </a:p>
          <a:p>
            <a:r>
              <a:rPr lang="en-ID" sz="1555" dirty="0">
                <a:latin typeface="Overlock" panose="02000506030000020004" pitchFamily="2" charset="0"/>
                <a:cs typeface="Overlock" panose="02000506030000020004" pitchFamily="2" charset="0"/>
                <a:hlinkClick r:id="rId5"/>
              </a:rPr>
              <a:t>https://www.analyticsvidhya.com/blog/2015/11/quick-introduction-boosting-algorithms-machine-learning</a:t>
            </a:r>
            <a:r>
              <a:rPr lang="en-ID" sz="1555" dirty="0">
                <a:latin typeface="Overlock" panose="02000506030000020004" pitchFamily="2" charset="0"/>
                <a:cs typeface="Overlock" panose="02000506030000020004" pitchFamily="2" charset="0"/>
              </a:rPr>
              <a:t> </a:t>
            </a:r>
          </a:p>
          <a:p>
            <a:r>
              <a:rPr lang="en-ID" sz="1555" dirty="0">
                <a:latin typeface="Overlock" panose="02000506030000020004" pitchFamily="2" charset="0"/>
                <a:cs typeface="Overlock" panose="02000506030000020004" pitchFamily="2" charset="0"/>
                <a:hlinkClick r:id="rId6"/>
              </a:rPr>
              <a:t>https://www.datacamp.com/community/tutorials/adaboost-classifier-python</a:t>
            </a:r>
            <a:endParaRPr lang="en-ID" sz="1555" dirty="0">
              <a:latin typeface="Overlock" panose="02000506030000020004" pitchFamily="2" charset="0"/>
              <a:cs typeface="Overlock" panose="02000506030000020004" pitchFamily="2" charset="0"/>
            </a:endParaRPr>
          </a:p>
          <a:p>
            <a:r>
              <a:rPr lang="en-ID" sz="1555" dirty="0">
                <a:latin typeface="Overlock" panose="02000506030000020004" pitchFamily="2" charset="0"/>
                <a:cs typeface="Overlock" panose="02000506030000020004" pitchFamily="2" charset="0"/>
                <a:hlinkClick r:id="rId7"/>
              </a:rPr>
              <a:t>https://medium.com/@MohammedS/performance-metrics-for-classification-problems-in-machine-learning-part-i-b085d432082b</a:t>
            </a:r>
            <a:r>
              <a:rPr lang="en-ID" sz="1555" dirty="0">
                <a:latin typeface="Overlock" panose="02000506030000020004" pitchFamily="2" charset="0"/>
                <a:cs typeface="Overlock" panose="02000506030000020004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25B55-1883-4536-B512-A42B958BAE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sz="2800" b="1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Tools / Lab Online 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ID" dirty="0" err="1"/>
              <a:t>Jupyter</a:t>
            </a:r>
            <a:r>
              <a:rPr lang="en-US" altLang="en-ID" dirty="0"/>
              <a:t> Notebook</a:t>
            </a:r>
          </a:p>
          <a:p>
            <a:r>
              <a:rPr lang="en-US" altLang="en-ID" dirty="0"/>
              <a:t>Google Collabs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DDD3D-A47C-4F1A-8DA7-3405647A80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sz="2800" b="1" i="0" u="none" strike="noStrike" cap="none" dirty="0">
                <a:solidFill>
                  <a:srgbClr val="0F3570"/>
                </a:solidFill>
                <a:latin typeface="Overlock" panose="02000506030000020004"/>
                <a:ea typeface="Overlock" panose="02000506030000020004"/>
                <a:cs typeface="Overlock" panose="02000506030000020004"/>
                <a:sym typeface="Overlock" panose="02000506030000020004"/>
              </a:rPr>
              <a:t>Summary</a:t>
            </a:r>
            <a:endParaRPr lang="en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ID" dirty="0" err="1"/>
              <a:t>Perancangan</a:t>
            </a:r>
            <a:r>
              <a:rPr lang="en-US" altLang="en-ID" dirty="0"/>
              <a:t> </a:t>
            </a:r>
            <a:r>
              <a:rPr lang="en-US" altLang="en-ID" dirty="0" err="1"/>
              <a:t>skenario</a:t>
            </a:r>
            <a:r>
              <a:rPr lang="en-US" altLang="en-ID" dirty="0"/>
              <a:t> </a:t>
            </a:r>
            <a:r>
              <a:rPr lang="en-US" altLang="en-ID" dirty="0" err="1"/>
              <a:t>eksperimen</a:t>
            </a:r>
            <a:r>
              <a:rPr lang="en-US" altLang="en-ID" dirty="0"/>
              <a:t> </a:t>
            </a:r>
            <a:r>
              <a:rPr lang="en-US" altLang="en-ID" dirty="0" err="1"/>
              <a:t>merupakan</a:t>
            </a:r>
            <a:r>
              <a:rPr lang="en-US" altLang="en-ID" dirty="0"/>
              <a:t> </a:t>
            </a:r>
            <a:r>
              <a:rPr lang="en-US" altLang="en-ID" dirty="0" err="1"/>
              <a:t>langkah</a:t>
            </a:r>
            <a:r>
              <a:rPr lang="en-US" altLang="en-ID" dirty="0"/>
              <a:t> yang </a:t>
            </a:r>
            <a:r>
              <a:rPr lang="en-US" altLang="en-ID" dirty="0" err="1"/>
              <a:t>dilakukan</a:t>
            </a:r>
            <a:r>
              <a:rPr lang="en-US" altLang="en-ID" dirty="0"/>
              <a:t> </a:t>
            </a:r>
            <a:r>
              <a:rPr lang="en-US" altLang="en-ID" dirty="0" err="1"/>
              <a:t>sebelum</a:t>
            </a:r>
            <a:r>
              <a:rPr lang="en-US" altLang="en-ID" dirty="0"/>
              <a:t> </a:t>
            </a:r>
            <a:r>
              <a:rPr lang="en-US" altLang="en-ID" dirty="0" err="1"/>
              <a:t>membangun</a:t>
            </a:r>
            <a:r>
              <a:rPr lang="en-US" altLang="en-ID" dirty="0"/>
              <a:t> model </a:t>
            </a:r>
          </a:p>
          <a:p>
            <a:r>
              <a:rPr lang="en-US" altLang="en-ID" dirty="0" err="1"/>
              <a:t>Perancangan</a:t>
            </a:r>
            <a:r>
              <a:rPr lang="en-US" altLang="en-ID" dirty="0"/>
              <a:t> scenario </a:t>
            </a:r>
            <a:r>
              <a:rPr lang="en-US" altLang="en-ID" dirty="0" err="1"/>
              <a:t>eksperimen</a:t>
            </a:r>
            <a:r>
              <a:rPr lang="en-US" altLang="en-ID" dirty="0"/>
              <a:t> </a:t>
            </a:r>
            <a:r>
              <a:rPr lang="en-US" altLang="en-ID" dirty="0" err="1"/>
              <a:t>terdiri</a:t>
            </a:r>
            <a:r>
              <a:rPr lang="en-US" altLang="en-ID" dirty="0"/>
              <a:t> </a:t>
            </a:r>
            <a:r>
              <a:rPr lang="en-US" altLang="en-ID" dirty="0" err="1"/>
              <a:t>dari</a:t>
            </a:r>
            <a:r>
              <a:rPr lang="en-US" altLang="en-ID" dirty="0"/>
              <a:t> </a:t>
            </a:r>
            <a:r>
              <a:rPr lang="en-US" altLang="en-ID" dirty="0" err="1"/>
              <a:t>beberapa</a:t>
            </a:r>
            <a:r>
              <a:rPr lang="en-US" altLang="en-ID" dirty="0"/>
              <a:t> item : </a:t>
            </a:r>
          </a:p>
          <a:p>
            <a:pPr lvl="1"/>
            <a:r>
              <a:rPr lang="en-US" altLang="en-ID" dirty="0" err="1"/>
              <a:t>Pembagian</a:t>
            </a:r>
            <a:r>
              <a:rPr lang="en-US" altLang="en-ID" dirty="0"/>
              <a:t> Data </a:t>
            </a:r>
          </a:p>
          <a:p>
            <a:pPr lvl="1"/>
            <a:r>
              <a:rPr lang="en-US" altLang="en-ID" dirty="0"/>
              <a:t>Strategi </a:t>
            </a:r>
            <a:r>
              <a:rPr lang="en-US" altLang="en-ID" dirty="0" err="1"/>
              <a:t>langkah</a:t>
            </a:r>
            <a:r>
              <a:rPr lang="en-US" altLang="en-ID" dirty="0"/>
              <a:t> </a:t>
            </a:r>
            <a:r>
              <a:rPr lang="en-US" altLang="en-ID" dirty="0" err="1"/>
              <a:t>eksperimen</a:t>
            </a:r>
            <a:r>
              <a:rPr lang="en-US" altLang="en-ID" dirty="0"/>
              <a:t> </a:t>
            </a:r>
          </a:p>
          <a:p>
            <a:pPr lvl="1"/>
            <a:r>
              <a:rPr lang="en-US" altLang="en-ID" dirty="0"/>
              <a:t>Parameter </a:t>
            </a:r>
            <a:r>
              <a:rPr lang="en-US" altLang="en-ID" dirty="0" err="1"/>
              <a:t>evaluasi</a:t>
            </a:r>
            <a:r>
              <a:rPr lang="en-US" altLang="en-ID" dirty="0"/>
              <a:t> yang </a:t>
            </a:r>
            <a:r>
              <a:rPr lang="en-US" altLang="en-ID" dirty="0" err="1"/>
              <a:t>digunakan</a:t>
            </a:r>
            <a:endParaRPr lang="en-US" altLang="en-ID" dirty="0"/>
          </a:p>
          <a:p>
            <a:r>
              <a:rPr lang="en-US" altLang="en-ID" dirty="0"/>
              <a:t>Model </a:t>
            </a:r>
            <a:r>
              <a:rPr lang="en-US" altLang="en-ID" dirty="0" err="1"/>
              <a:t>klasifikasi</a:t>
            </a:r>
            <a:r>
              <a:rPr lang="en-US" altLang="en-ID" dirty="0"/>
              <a:t> </a:t>
            </a:r>
            <a:r>
              <a:rPr lang="en-US" altLang="en-ID" dirty="0" err="1"/>
              <a:t>dibangun</a:t>
            </a:r>
            <a:r>
              <a:rPr lang="en-US" altLang="en-ID" dirty="0"/>
              <a:t> </a:t>
            </a:r>
            <a:r>
              <a:rPr lang="en-US" altLang="en-ID" dirty="0" err="1"/>
              <a:t>dengan</a:t>
            </a:r>
            <a:r>
              <a:rPr lang="en-US" altLang="en-ID" dirty="0"/>
              <a:t> </a:t>
            </a:r>
            <a:r>
              <a:rPr lang="en-US" altLang="en-ID" dirty="0" err="1"/>
              <a:t>beberapa</a:t>
            </a:r>
            <a:r>
              <a:rPr lang="en-US" altLang="en-ID" dirty="0"/>
              <a:t> </a:t>
            </a:r>
            <a:r>
              <a:rPr lang="en-US" altLang="en-ID" dirty="0" err="1"/>
              <a:t>pilihan</a:t>
            </a:r>
            <a:r>
              <a:rPr lang="en-US" altLang="en-ID" dirty="0"/>
              <a:t> </a:t>
            </a:r>
            <a:r>
              <a:rPr lang="en-US" altLang="en-ID" dirty="0" err="1"/>
              <a:t>algoritma</a:t>
            </a:r>
            <a:r>
              <a:rPr lang="en-US" altLang="en-ID" dirty="0"/>
              <a:t> </a:t>
            </a:r>
          </a:p>
          <a:p>
            <a:r>
              <a:rPr lang="en-US" altLang="en-ID" dirty="0" err="1"/>
              <a:t>Setiap</a:t>
            </a:r>
            <a:r>
              <a:rPr lang="en-US" altLang="en-ID" dirty="0"/>
              <a:t> </a:t>
            </a:r>
            <a:r>
              <a:rPr lang="en-US" altLang="en-ID" dirty="0" err="1"/>
              <a:t>algoritma</a:t>
            </a:r>
            <a:r>
              <a:rPr lang="en-US" altLang="en-ID" dirty="0"/>
              <a:t> </a:t>
            </a:r>
            <a:r>
              <a:rPr lang="en-US" altLang="en-ID" dirty="0" err="1"/>
              <a:t>klasifikasi</a:t>
            </a:r>
            <a:r>
              <a:rPr lang="en-US" altLang="en-ID" dirty="0"/>
              <a:t> </a:t>
            </a:r>
            <a:r>
              <a:rPr lang="en-US" altLang="en-ID" dirty="0" err="1"/>
              <a:t>memiliki</a:t>
            </a:r>
            <a:r>
              <a:rPr lang="en-US" altLang="en-ID" dirty="0"/>
              <a:t> </a:t>
            </a:r>
            <a:r>
              <a:rPr lang="en-US" altLang="en-ID" dirty="0" err="1"/>
              <a:t>kelebihan</a:t>
            </a:r>
            <a:r>
              <a:rPr lang="en-US" altLang="en-ID" dirty="0"/>
              <a:t> dan </a:t>
            </a:r>
            <a:r>
              <a:rPr lang="en-US" altLang="en-ID" dirty="0" err="1"/>
              <a:t>kekurangan</a:t>
            </a:r>
            <a:r>
              <a:rPr lang="en-US" altLang="en-ID" dirty="0"/>
              <a:t> </a:t>
            </a:r>
          </a:p>
          <a:p>
            <a:r>
              <a:rPr lang="en-US" altLang="en-ID" dirty="0" err="1"/>
              <a:t>Perlu</a:t>
            </a:r>
            <a:r>
              <a:rPr lang="en-US" altLang="en-ID" dirty="0"/>
              <a:t> </a:t>
            </a:r>
            <a:r>
              <a:rPr lang="en-US" altLang="en-ID" dirty="0" err="1"/>
              <a:t>dilakukan</a:t>
            </a:r>
            <a:r>
              <a:rPr lang="en-US" altLang="en-ID" dirty="0"/>
              <a:t> </a:t>
            </a:r>
            <a:r>
              <a:rPr lang="en-US" altLang="en-ID" dirty="0" err="1"/>
              <a:t>eksperimen</a:t>
            </a:r>
            <a:r>
              <a:rPr lang="en-US" altLang="en-ID" dirty="0"/>
              <a:t> yang </a:t>
            </a:r>
            <a:r>
              <a:rPr lang="en-US" altLang="en-ID" dirty="0" err="1"/>
              <a:t>komprehensif</a:t>
            </a:r>
            <a:r>
              <a:rPr lang="en-US" altLang="en-ID" dirty="0"/>
              <a:t> </a:t>
            </a:r>
            <a:r>
              <a:rPr lang="en-US" altLang="en-ID" dirty="0" err="1"/>
              <a:t>untuk</a:t>
            </a:r>
            <a:r>
              <a:rPr lang="en-US" altLang="en-ID" dirty="0"/>
              <a:t> </a:t>
            </a:r>
            <a:r>
              <a:rPr lang="en-US" altLang="en-ID" dirty="0" err="1"/>
              <a:t>mendapatkan</a:t>
            </a:r>
            <a:r>
              <a:rPr lang="en-US" altLang="en-ID" dirty="0"/>
              <a:t> model yang </a:t>
            </a:r>
            <a:r>
              <a:rPr lang="en-US" altLang="en-ID" dirty="0" err="1"/>
              <a:t>terbaik</a:t>
            </a:r>
            <a:r>
              <a:rPr lang="en-US" altLang="en-ID" dirty="0"/>
              <a:t> </a:t>
            </a:r>
            <a:r>
              <a:rPr lang="en-US" altLang="en-ID" dirty="0" err="1"/>
              <a:t>bagi</a:t>
            </a:r>
            <a:r>
              <a:rPr lang="en-US" altLang="en-ID" dirty="0"/>
              <a:t> </a:t>
            </a:r>
            <a:r>
              <a:rPr lang="en-US" altLang="en-ID" dirty="0" err="1"/>
              <a:t>suatu</a:t>
            </a:r>
            <a:r>
              <a:rPr lang="en-US" altLang="en-ID" dirty="0"/>
              <a:t> </a:t>
            </a:r>
            <a:r>
              <a:rPr lang="en-US" altLang="en-ID" dirty="0" err="1"/>
              <a:t>kasus</a:t>
            </a:r>
            <a:r>
              <a:rPr lang="en-US" altLang="en-ID" dirty="0"/>
              <a:t>/dataset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7F326-D30F-417E-8734-4C7368923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sz="2800" b="1" i="0" u="none" strike="noStrike" cap="none" dirty="0" err="1">
                <a:solidFill>
                  <a:srgbClr val="0F3570"/>
                </a:solidFill>
                <a:latin typeface="Arial"/>
                <a:ea typeface="Arial"/>
                <a:cs typeface="Arial"/>
                <a:sym typeface="Arial"/>
              </a:rPr>
              <a:t>Tugas</a:t>
            </a:r>
            <a:r>
              <a:rPr lang="en-US" sz="2800" b="1" i="0" u="none" strike="noStrike" cap="none" dirty="0">
                <a:solidFill>
                  <a:srgbClr val="0F357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0F3570"/>
                </a:solidFill>
                <a:latin typeface="Arial"/>
                <a:ea typeface="Arial"/>
                <a:cs typeface="Arial"/>
                <a:sym typeface="Arial"/>
              </a:rPr>
              <a:t>Harian</a:t>
            </a:r>
            <a:endParaRPr dirty="0"/>
          </a:p>
        </p:txBody>
      </p:sp>
      <p:sp>
        <p:nvSpPr>
          <p:cNvPr id="643" name="Google Shape;643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14350" indent="-285750"/>
            <a:r>
              <a:rPr lang="en-US" dirty="0" err="1"/>
              <a:t>Gunakan</a:t>
            </a:r>
            <a:r>
              <a:rPr lang="en-US" dirty="0"/>
              <a:t> dataset Iris (https://archive.ics.uci.edu/ml/datasets/iris)</a:t>
            </a:r>
          </a:p>
          <a:p>
            <a:pPr marL="514350" indent="-285750"/>
            <a:r>
              <a:rPr lang="en-US" dirty="0"/>
              <a:t>Data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: </a:t>
            </a:r>
          </a:p>
          <a:p>
            <a:pPr marL="971550" lvl="1" indent="-285750"/>
            <a:r>
              <a:rPr lang="en-US" dirty="0"/>
              <a:t>Data </a:t>
            </a:r>
            <a:r>
              <a:rPr lang="en-US" dirty="0" err="1"/>
              <a:t>Latih</a:t>
            </a:r>
            <a:r>
              <a:rPr lang="en-US" dirty="0"/>
              <a:t> (70%) </a:t>
            </a:r>
          </a:p>
          <a:p>
            <a:pPr marL="971550" lvl="1" indent="-285750"/>
            <a:r>
              <a:rPr lang="en-US" dirty="0"/>
              <a:t>Data Uji (30%)</a:t>
            </a:r>
          </a:p>
          <a:p>
            <a:pPr marL="514350" indent="-285750"/>
            <a:r>
              <a:rPr lang="en-US" dirty="0" err="1"/>
              <a:t>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i="1" dirty="0"/>
              <a:t>parameter tuning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</a:p>
          <a:p>
            <a:pPr marL="514350" indent="-285750"/>
            <a:r>
              <a:rPr lang="en-US" dirty="0" err="1"/>
              <a:t>Terapkan</a:t>
            </a:r>
            <a:r>
              <a:rPr lang="en-US" dirty="0"/>
              <a:t> </a:t>
            </a:r>
            <a:r>
              <a:rPr lang="en-US" dirty="0" err="1"/>
              <a:t>Adaboost</a:t>
            </a:r>
            <a:r>
              <a:rPr lang="en-US" dirty="0"/>
              <a:t> algorithm dan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analisa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performa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en-US" dirty="0"/>
          </a:p>
          <a:p>
            <a:pPr marL="514350" indent="-285750"/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570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>
                <a:solidFill>
                  <a:srgbClr val="FFFFFF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Terima Kasih</a:t>
            </a:r>
            <a:endParaRPr>
              <a:solidFill>
                <a:srgbClr val="FFFFFF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sp>
        <p:nvSpPr>
          <p:cNvPr id="208" name="Google Shape;208;p11"/>
          <p:cNvSpPr txBox="1">
            <a:spLocks noGrp="1"/>
          </p:cNvSpPr>
          <p:nvPr>
            <p:ph type="subTitle" idx="1"/>
          </p:nvPr>
        </p:nvSpPr>
        <p:spPr>
          <a:xfrm>
            <a:off x="3406000" y="1582625"/>
            <a:ext cx="31203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US" sz="2700">
                <a:solidFill>
                  <a:srgbClr val="00F4AD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#Jadi</a:t>
            </a:r>
            <a:r>
              <a:rPr lang="en-US" sz="2700">
                <a:solidFill>
                  <a:srgbClr val="FFFFFF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rPr>
              <a:t>jagoandigital</a:t>
            </a:r>
            <a:endParaRPr sz="2700">
              <a:solidFill>
                <a:srgbClr val="FFFFFF"/>
              </a:solidFill>
              <a:latin typeface="Bebas Neue" panose="020B0606020202050201"/>
              <a:ea typeface="Bebas Neue" panose="020B0606020202050201"/>
              <a:cs typeface="Bebas Neue" panose="020B0606020202050201"/>
              <a:sym typeface="Bebas Neue" panose="020B0606020202050201"/>
            </a:endParaRPr>
          </a:p>
        </p:txBody>
      </p:sp>
      <p:pic>
        <p:nvPicPr>
          <p:cNvPr id="207" name="Google Shape;207;p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46425" y="2616975"/>
            <a:ext cx="5938276" cy="12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1526C-BAC5-4C9F-817D-8728CE6832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Pembagian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Data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type="body" idx="1"/>
          </p:nvPr>
        </p:nvSpPr>
        <p:spPr>
          <a:xfrm>
            <a:off x="311149" y="1152526"/>
            <a:ext cx="8113433" cy="1355350"/>
          </a:xfrm>
        </p:spPr>
        <p:txBody>
          <a:bodyPr>
            <a:normAutofit fontScale="92500" lnSpcReduction="10000"/>
          </a:bodyPr>
          <a:lstStyle/>
          <a:p>
            <a:pPr>
              <a:buSzPct val="60000"/>
            </a:pP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Data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dibagi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menjadi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2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bagian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:  </a:t>
            </a:r>
          </a:p>
          <a:p>
            <a:pPr lvl="1">
              <a:buSzPct val="100000"/>
            </a:pP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Data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</a:rPr>
              <a:t>Latih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 (</a:t>
            </a:r>
            <a:r>
              <a:rPr lang="en-US" sz="2400" i="1" dirty="0">
                <a:solidFill>
                  <a:srgbClr val="0F3570"/>
                </a:solidFill>
                <a:latin typeface="Overlock" panose="02000506030000020004" pitchFamily="2" charset="0"/>
              </a:rPr>
              <a:t>Training Data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) :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</a:rPr>
              <a:t>untuk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</a:rPr>
              <a:t>mengembangkan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 model</a:t>
            </a:r>
          </a:p>
          <a:p>
            <a:pPr lvl="1">
              <a:buSzPct val="100000"/>
            </a:pP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Data Uji (</a:t>
            </a:r>
            <a:r>
              <a:rPr lang="en-US" sz="2400" i="1" dirty="0">
                <a:solidFill>
                  <a:srgbClr val="0F3570"/>
                </a:solidFill>
                <a:latin typeface="Overlock" panose="02000506030000020004" pitchFamily="2" charset="0"/>
              </a:rPr>
              <a:t>Testing Data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) :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</a:rPr>
              <a:t>untuk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</a:rPr>
              <a:t>Mengukur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</a:rPr>
              <a:t>performansi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6DA1A-2F7E-411A-9374-B8C7523F9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EB399-58FF-4939-AFB7-6D7D057DF720}"/>
              </a:ext>
            </a:extLst>
          </p:cNvPr>
          <p:cNvSpPr/>
          <p:nvPr/>
        </p:nvSpPr>
        <p:spPr>
          <a:xfrm>
            <a:off x="3547309" y="3240882"/>
            <a:ext cx="1347537" cy="60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Split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2E133F6F-8CD0-4D51-9F4B-163E9092485A}"/>
              </a:ext>
            </a:extLst>
          </p:cNvPr>
          <p:cNvSpPr/>
          <p:nvPr/>
        </p:nvSpPr>
        <p:spPr>
          <a:xfrm>
            <a:off x="952499" y="3174709"/>
            <a:ext cx="902368" cy="73392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619677-2EBA-4BCD-9582-4886F066B882}"/>
              </a:ext>
            </a:extLst>
          </p:cNvPr>
          <p:cNvCxnSpPr/>
          <p:nvPr/>
        </p:nvCxnSpPr>
        <p:spPr>
          <a:xfrm>
            <a:off x="2011277" y="3541671"/>
            <a:ext cx="14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AD41A3-B577-4E04-8684-A83F107D217B}"/>
              </a:ext>
            </a:extLst>
          </p:cNvPr>
          <p:cNvCxnSpPr>
            <a:cxnSpLocks/>
          </p:cNvCxnSpPr>
          <p:nvPr/>
        </p:nvCxnSpPr>
        <p:spPr>
          <a:xfrm flipV="1">
            <a:off x="5063288" y="3174709"/>
            <a:ext cx="1326803" cy="366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>
            <a:extLst>
              <a:ext uri="{FF2B5EF4-FFF2-40B4-BE49-F238E27FC236}">
                <a16:creationId xmlns:a16="http://schemas.microsoft.com/office/drawing/2014/main" id="{C0A01EF2-FD45-4E3A-9355-30AB97FA8A62}"/>
              </a:ext>
            </a:extLst>
          </p:cNvPr>
          <p:cNvSpPr/>
          <p:nvPr/>
        </p:nvSpPr>
        <p:spPr>
          <a:xfrm>
            <a:off x="6544386" y="2587432"/>
            <a:ext cx="902368" cy="73392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Latih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CEC258DF-A7CD-4540-93AE-82E50EC2149A}"/>
              </a:ext>
            </a:extLst>
          </p:cNvPr>
          <p:cNvSpPr/>
          <p:nvPr/>
        </p:nvSpPr>
        <p:spPr>
          <a:xfrm>
            <a:off x="6544386" y="3845638"/>
            <a:ext cx="902368" cy="73392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</a:t>
            </a:r>
            <a:br>
              <a:rPr lang="en-US"/>
            </a:br>
            <a:r>
              <a:rPr lang="en-US"/>
              <a:t>Uji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1763AB-2716-4C05-A7CB-BD4D9FC9BFA7}"/>
              </a:ext>
            </a:extLst>
          </p:cNvPr>
          <p:cNvCxnSpPr>
            <a:cxnSpLocks/>
          </p:cNvCxnSpPr>
          <p:nvPr/>
        </p:nvCxnSpPr>
        <p:spPr>
          <a:xfrm>
            <a:off x="5063288" y="3564161"/>
            <a:ext cx="1326803" cy="278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F3570"/>
                </a:solidFill>
                <a:latin typeface="Overlock" panose="02000506030000020004" pitchFamily="2" charset="0"/>
              </a:rPr>
              <a:t>Pembagian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 Data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type="body" idx="1"/>
          </p:nvPr>
        </p:nvSpPr>
        <p:spPr>
          <a:xfrm>
            <a:off x="311150" y="1152526"/>
            <a:ext cx="7883814" cy="1064201"/>
          </a:xfrm>
        </p:spPr>
        <p:txBody>
          <a:bodyPr>
            <a:normAutofit fontScale="77500" lnSpcReduction="20000"/>
          </a:bodyPr>
          <a:lstStyle/>
          <a:p>
            <a:pPr>
              <a:buSzPct val="60000"/>
            </a:pP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Dataset Iris (</a:t>
            </a:r>
            <a:r>
              <a:rPr lang="en-US" sz="2000" dirty="0">
                <a:hlinkClick r:id="rId2"/>
              </a:rPr>
              <a:t>https://archive.ics.uci.edu/ml/datasets/iris </a:t>
            </a:r>
            <a:r>
              <a:rPr lang="en-US" sz="2000" dirty="0"/>
              <a:t>)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:  </a:t>
            </a:r>
          </a:p>
          <a:p>
            <a:pPr lvl="1">
              <a:buSzPct val="100000"/>
            </a:pP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Data </a:t>
            </a:r>
            <a:r>
              <a:rPr lang="en-US" sz="2400" dirty="0" err="1">
                <a:solidFill>
                  <a:srgbClr val="0F3570"/>
                </a:solidFill>
                <a:latin typeface="Overlock" panose="02000506030000020004" pitchFamily="2" charset="0"/>
              </a:rPr>
              <a:t>Latih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 (</a:t>
            </a:r>
            <a:r>
              <a:rPr lang="en-US" sz="2400" i="1" dirty="0">
                <a:solidFill>
                  <a:srgbClr val="0F3570"/>
                </a:solidFill>
                <a:latin typeface="Overlock" panose="02000506030000020004" pitchFamily="2" charset="0"/>
              </a:rPr>
              <a:t>Training Data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) : 70%</a:t>
            </a:r>
          </a:p>
          <a:p>
            <a:pPr lvl="1">
              <a:buSzPct val="100000"/>
            </a:pP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Data Uji (</a:t>
            </a:r>
            <a:r>
              <a:rPr lang="en-US" sz="2400" i="1" dirty="0">
                <a:solidFill>
                  <a:srgbClr val="0F3570"/>
                </a:solidFill>
                <a:latin typeface="Overlock" panose="02000506030000020004" pitchFamily="2" charset="0"/>
              </a:rPr>
              <a:t>Testing Data</a:t>
            </a:r>
            <a:r>
              <a:rPr lang="en-US" sz="2400" dirty="0">
                <a:solidFill>
                  <a:srgbClr val="0F3570"/>
                </a:solidFill>
                <a:latin typeface="Overlock" panose="02000506030000020004" pitchFamily="2" charset="0"/>
              </a:rPr>
              <a:t>) : 30%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6DA1A-2F7E-411A-9374-B8C7523F9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E4AE43-8A4C-4082-9B4D-2F455D3BB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048" y="2216728"/>
            <a:ext cx="5637599" cy="265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5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Hands 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6DA1A-2F7E-411A-9374-B8C7523F9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D1BCC-D038-4F5F-AA31-5DF2F587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3" y="1619250"/>
            <a:ext cx="7938810" cy="21992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65AF5-D8E1-4000-B21B-C4739F5A1A4A}"/>
              </a:ext>
            </a:extLst>
          </p:cNvPr>
          <p:cNvSpPr txBox="1"/>
          <p:nvPr/>
        </p:nvSpPr>
        <p:spPr>
          <a:xfrm>
            <a:off x="6734274" y="1065897"/>
            <a:ext cx="1508746" cy="523220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Latih</a:t>
            </a:r>
            <a:r>
              <a:rPr lang="en-US" dirty="0"/>
              <a:t> : 70%</a:t>
            </a:r>
          </a:p>
          <a:p>
            <a:r>
              <a:rPr lang="en-US" dirty="0"/>
              <a:t>Data Uji : 30%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11B346-8696-4A64-AF46-E3D1D01456A8}"/>
              </a:ext>
            </a:extLst>
          </p:cNvPr>
          <p:cNvCxnSpPr/>
          <p:nvPr/>
        </p:nvCxnSpPr>
        <p:spPr>
          <a:xfrm flipV="1">
            <a:off x="7313835" y="1619250"/>
            <a:ext cx="349623" cy="598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50D56D1-CBA2-4EDA-9DF8-3AC1106288C5}"/>
              </a:ext>
            </a:extLst>
          </p:cNvPr>
          <p:cNvSpPr txBox="1"/>
          <p:nvPr/>
        </p:nvSpPr>
        <p:spPr>
          <a:xfrm>
            <a:off x="5647883" y="3991878"/>
            <a:ext cx="3098925" cy="30777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Output, </a:t>
            </a:r>
            <a:r>
              <a:rPr lang="en-US" dirty="0" err="1"/>
              <a:t>jumlah</a:t>
            </a:r>
            <a:r>
              <a:rPr lang="en-US" dirty="0"/>
              <a:t> data </a:t>
            </a:r>
            <a:r>
              <a:rPr lang="en-US" dirty="0" err="1"/>
              <a:t>latih</a:t>
            </a:r>
            <a:r>
              <a:rPr lang="en-US" dirty="0"/>
              <a:t> dan data uji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34E7FE-B0A0-45ED-94A0-4C256FA15F9E}"/>
              </a:ext>
            </a:extLst>
          </p:cNvPr>
          <p:cNvCxnSpPr/>
          <p:nvPr/>
        </p:nvCxnSpPr>
        <p:spPr>
          <a:xfrm>
            <a:off x="5782235" y="3496235"/>
            <a:ext cx="1311089" cy="430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186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0F3570"/>
                </a:solidFill>
                <a:latin typeface="Overlock" panose="02000506030000020004" pitchFamily="2" charset="0"/>
              </a:rPr>
              <a:t>k</a:t>
            </a:r>
            <a:r>
              <a:rPr lang="en-US" b="1" dirty="0">
                <a:solidFill>
                  <a:srgbClr val="0F3570"/>
                </a:solidFill>
                <a:latin typeface="Overlock" panose="02000506030000020004" pitchFamily="2" charset="0"/>
              </a:rPr>
              <a:t>-Fold Cross Validation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type="body" idx="1"/>
          </p:nvPr>
        </p:nvSpPr>
        <p:spPr>
          <a:xfrm>
            <a:off x="311149" y="1152526"/>
            <a:ext cx="8098559" cy="1022638"/>
          </a:xfrm>
        </p:spPr>
        <p:txBody>
          <a:bodyPr>
            <a:normAutofit fontScale="55000" lnSpcReduction="20000"/>
          </a:bodyPr>
          <a:lstStyle/>
          <a:p>
            <a:pPr>
              <a:buSzPct val="60000"/>
            </a:pPr>
            <a:r>
              <a:rPr lang="en-US" sz="28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-Fold Cross Validation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digunakan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pada dataset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dengan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jumlah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data yang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relatif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sedikit</a:t>
            </a:r>
            <a:endParaRPr lang="en-US" sz="28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  <a:p>
            <a:pPr>
              <a:buSzPct val="60000"/>
            </a:pPr>
            <a:r>
              <a:rPr lang="en-US" sz="28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-Fold Cross Validation</a:t>
            </a:r>
            <a:r>
              <a:rPr lang="en-US" sz="2800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dilakukan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pada data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latih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b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</a:p>
          <a:p>
            <a:pPr>
              <a:buSzPct val="60000"/>
            </a:pP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Data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latih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dibagi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menjadi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i="1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bagian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kemudian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secara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iteratif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, 1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bagian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menjadi</a:t>
            </a:r>
            <a:r>
              <a:rPr lang="en-US" sz="2800" dirty="0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 data </a:t>
            </a:r>
            <a:r>
              <a:rPr lang="en-US" sz="2800" dirty="0" err="1">
                <a:solidFill>
                  <a:srgbClr val="0F3570"/>
                </a:solidFill>
                <a:latin typeface="Overlock" panose="02000506030000020004" pitchFamily="2" charset="0"/>
                <a:sym typeface="+mn-ea"/>
              </a:rPr>
              <a:t>validasi</a:t>
            </a:r>
            <a:endParaRPr lang="en-US" sz="2800" dirty="0">
              <a:solidFill>
                <a:srgbClr val="0F3570"/>
              </a:solidFill>
              <a:latin typeface="Overlock" panose="02000506030000020004" pitchFamily="2" charset="0"/>
              <a:sym typeface="+mn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6DA1A-2F7E-411A-9374-B8C7523F9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16" name="Content Placeholder 6" descr="1_PdwlCactbJf8F8C7sP-3gw">
            <a:extLst>
              <a:ext uri="{FF2B5EF4-FFF2-40B4-BE49-F238E27FC236}">
                <a16:creationId xmlns:a16="http://schemas.microsoft.com/office/drawing/2014/main" id="{DE9E25B4-EF40-4459-8FA0-ADE76896F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87" y="2021928"/>
            <a:ext cx="4272025" cy="25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343CAF-B3D4-4627-BC43-86B27A9CC49E}"/>
              </a:ext>
            </a:extLst>
          </p:cNvPr>
          <p:cNvSpPr txBox="1"/>
          <p:nvPr/>
        </p:nvSpPr>
        <p:spPr>
          <a:xfrm>
            <a:off x="1633808" y="4629755"/>
            <a:ext cx="54326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ym typeface="+mn-ea"/>
              </a:rPr>
              <a:t>Image Source : </a:t>
            </a:r>
            <a:r>
              <a:rPr lang="en-US" sz="1000" dirty="0">
                <a:sym typeface="+mn-ea"/>
                <a:hlinkClick r:id="rId3"/>
              </a:rPr>
              <a:t>https://medium.com/the-owl/k-fold-cross-validation-in-keras-3ec4a3a00538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85408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2151</Words>
  <Application>Microsoft Office PowerPoint</Application>
  <PresentationFormat>On-screen Show (16:9)</PresentationFormat>
  <Paragraphs>392</Paragraphs>
  <Slides>55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Calibri</vt:lpstr>
      <vt:lpstr>Arial</vt:lpstr>
      <vt:lpstr>Bebas Neue</vt:lpstr>
      <vt:lpstr>Overlock</vt:lpstr>
      <vt:lpstr>Roboto</vt:lpstr>
      <vt:lpstr>Quattrocento Sans</vt:lpstr>
      <vt:lpstr>MS UI Gothic</vt:lpstr>
      <vt:lpstr>Simple Light</vt:lpstr>
      <vt:lpstr>thematic Academy</vt:lpstr>
      <vt:lpstr>Profil Pengajar</vt:lpstr>
      <vt:lpstr>Course Definition</vt:lpstr>
      <vt:lpstr>Learning Objective</vt:lpstr>
      <vt:lpstr>Outline</vt:lpstr>
      <vt:lpstr>Pembagian Data</vt:lpstr>
      <vt:lpstr>Pembagian Data</vt:lpstr>
      <vt:lpstr>Hands On</vt:lpstr>
      <vt:lpstr>k-Fold Cross Validation</vt:lpstr>
      <vt:lpstr>Hands On</vt:lpstr>
      <vt:lpstr>Training – Validation – Testing Data</vt:lpstr>
      <vt:lpstr>Menentukan Langkah Eksperimen</vt:lpstr>
      <vt:lpstr>Parameter Evaluasi</vt:lpstr>
      <vt:lpstr>Outline</vt:lpstr>
      <vt:lpstr>k – Nearest Neighbor (k-NN) Classifier</vt:lpstr>
      <vt:lpstr>Contoh kasus</vt:lpstr>
      <vt:lpstr>Contoh kasus (lanjutan)</vt:lpstr>
      <vt:lpstr>Kelebihan dan Kekurangan k-NN Classifier</vt:lpstr>
      <vt:lpstr>Hands On</vt:lpstr>
      <vt:lpstr>Hands On (lanjutan)</vt:lpstr>
      <vt:lpstr>Decision Tree Classifier</vt:lpstr>
      <vt:lpstr>Decision Tree Classifier</vt:lpstr>
      <vt:lpstr>Gini Index/Impurity untuk Atribut “Kebutuhan Primer”</vt:lpstr>
      <vt:lpstr>Gini Index/Impurity untuk Atribut “Sudah Gajian”</vt:lpstr>
      <vt:lpstr>Gini Index/Impurity untuk Atribut “Harga Barang”</vt:lpstr>
      <vt:lpstr>Gini Index/Impurity untuk Atribut “Harga Barang”</vt:lpstr>
      <vt:lpstr>Penentuan Root</vt:lpstr>
      <vt:lpstr>Decision Tree Classifier final untuk data latih</vt:lpstr>
      <vt:lpstr>Hands On</vt:lpstr>
      <vt:lpstr>Hands On (lanjutan)</vt:lpstr>
      <vt:lpstr>Kelebihan dan Kekurangan Decision Tree Classifier</vt:lpstr>
      <vt:lpstr>Naïve Bayes Classifier</vt:lpstr>
      <vt:lpstr>Contoh Kasus</vt:lpstr>
      <vt:lpstr>Contoh Kasus</vt:lpstr>
      <vt:lpstr>Contoh Kasus</vt:lpstr>
      <vt:lpstr>Hands On</vt:lpstr>
      <vt:lpstr>Kelebihan dan Kekurangan Naïve Bayes Classifier</vt:lpstr>
      <vt:lpstr>Support Vector Machine</vt:lpstr>
      <vt:lpstr>Support Vector Machine</vt:lpstr>
      <vt:lpstr>Kernel pada Support Vector Machine</vt:lpstr>
      <vt:lpstr>Parameter C pada Support Vector Machine</vt:lpstr>
      <vt:lpstr>Parameter γ pada Support Vector Machine</vt:lpstr>
      <vt:lpstr>Hands On</vt:lpstr>
      <vt:lpstr>Hands On (lanjutan)</vt:lpstr>
      <vt:lpstr>Kelebihan dan Kekurangan Support Vector Machine</vt:lpstr>
      <vt:lpstr>Boosting Algorithm</vt:lpstr>
      <vt:lpstr>AdaBoost (Adaptive Boosting)</vt:lpstr>
      <vt:lpstr>Hands On</vt:lpstr>
      <vt:lpstr>Hands On (lanjutan)</vt:lpstr>
      <vt:lpstr>Matriks Performansi Klasifikasi</vt:lpstr>
      <vt:lpstr>Referensi</vt:lpstr>
      <vt:lpstr>Tools / Lab Online </vt:lpstr>
      <vt:lpstr>Summary</vt:lpstr>
      <vt:lpstr>Tugas Harian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thematic Academy</dc:title>
  <dc:creator>Feki Pangestu</dc:creator>
  <cp:lastModifiedBy>Feki Pangestu</cp:lastModifiedBy>
  <cp:revision>180</cp:revision>
  <dcterms:created xsi:type="dcterms:W3CDTF">2021-06-14T14:23:00Z</dcterms:created>
  <dcterms:modified xsi:type="dcterms:W3CDTF">2021-09-03T10:05:37Z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1033-11.2.0.10258</vt:lpwstr>
  </property>
  <property fmtid="{D5CDD505-2E9C-101B-9397-08002B2CF9AE}" pid="3" name="ICV">
    <vt:lpwstr>D7B4FF906F4A4777AF57FF5E774B47ED</vt:lpwstr>
  </property>
</Properties>
</file>